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43"/>
  </p:notesMasterIdLst>
  <p:sldIdLst>
    <p:sldId id="297" r:id="rId3"/>
    <p:sldId id="289" r:id="rId4"/>
    <p:sldId id="308" r:id="rId5"/>
    <p:sldId id="630" r:id="rId6"/>
    <p:sldId id="298" r:id="rId7"/>
    <p:sldId id="628" r:id="rId8"/>
    <p:sldId id="309" r:id="rId9"/>
    <p:sldId id="310" r:id="rId10"/>
    <p:sldId id="623" r:id="rId11"/>
    <p:sldId id="624" r:id="rId12"/>
    <p:sldId id="290" r:id="rId13"/>
    <p:sldId id="305" r:id="rId14"/>
    <p:sldId id="617" r:id="rId15"/>
    <p:sldId id="608" r:id="rId16"/>
    <p:sldId id="629" r:id="rId17"/>
    <p:sldId id="611" r:id="rId18"/>
    <p:sldId id="615" r:id="rId19"/>
    <p:sldId id="612" r:id="rId20"/>
    <p:sldId id="613" r:id="rId21"/>
    <p:sldId id="291" r:id="rId22"/>
    <p:sldId id="618" r:id="rId23"/>
    <p:sldId id="256" r:id="rId24"/>
    <p:sldId id="311" r:id="rId25"/>
    <p:sldId id="301" r:id="rId26"/>
    <p:sldId id="631" r:id="rId27"/>
    <p:sldId id="314" r:id="rId28"/>
    <p:sldId id="302" r:id="rId29"/>
    <p:sldId id="315" r:id="rId30"/>
    <p:sldId id="316" r:id="rId31"/>
    <p:sldId id="619" r:id="rId32"/>
    <p:sldId id="620" r:id="rId33"/>
    <p:sldId id="621" r:id="rId34"/>
    <p:sldId id="622" r:id="rId35"/>
    <p:sldId id="625" r:id="rId36"/>
    <p:sldId id="306" r:id="rId37"/>
    <p:sldId id="307" r:id="rId38"/>
    <p:sldId id="626" r:id="rId39"/>
    <p:sldId id="627" r:id="rId40"/>
    <p:sldId id="304" r:id="rId41"/>
    <p:sldId id="303" r:id="rId42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4384"/>
    <a:srgbClr val="C7D0DA"/>
    <a:srgbClr val="D6E5A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E462A1-1E15-4E70-8F22-FF061A794159}" v="2" dt="2026-09-14T23:48:49.5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513" autoAdjust="0"/>
  </p:normalViewPr>
  <p:slideViewPr>
    <p:cSldViewPr snapToGrid="0">
      <p:cViewPr varScale="1">
        <p:scale>
          <a:sx n="121" d="100"/>
          <a:sy n="121" d="100"/>
        </p:scale>
        <p:origin x="177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40C2A-B3FA-4266-B7EB-23341A395E9F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C1A9B-8729-4615-9408-0704A35D0372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4932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5974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5956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1A9B-8729-4615-9408-0704A35D0372}" type="slidenum">
              <a:rPr lang="en-BE" smtClean="0"/>
              <a:t>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64532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46EA3-CF36-8462-B0BA-BD0C8CCAD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11DDE1A-0E2C-D173-CB40-3AB4BEE272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6D313D7-F34D-7FD4-DE14-C76B9ACBFD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AA6826C-562C-BAB0-084F-7E68DADA2D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1A9B-8729-4615-9408-0704A35D0372}" type="slidenum">
              <a:rPr lang="en-BE" smtClean="0"/>
              <a:t>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71413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01D2D-39CF-624E-0D7B-FEECDC2A9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D4EBB9D-9FC2-C46B-C981-E1A9E425B2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DA2DDC2-FABB-9A01-F25B-F7BA6B80B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37291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6F9D7-993F-3B3C-5097-185F08879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3E3E870-36EC-C982-EE37-0688D4DA1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A57F53A-6E1D-BF7A-B1CE-130F61277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E0731A-6F6D-102A-670C-A240936416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1A9B-8729-4615-9408-0704A35D0372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064049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23CD9-D9D3-10FF-83D8-B7A224D02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D2D6520-1C5C-B922-DD37-902624A3F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6D7A020-C7E6-30A2-75CA-96B695C4B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E0CB7F3-89D4-BA36-6FBF-790D0763A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1A9B-8729-4615-9408-0704A35D0372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69584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3BD83-B464-C1D4-2782-E0CF72471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81543DB-6F60-9271-F9F4-F76DB3C379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4C8FBC8-9F17-2A02-01BA-AEBC0EFA7F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1F2BA0C-5C57-D214-6E71-D56390AF1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1A9B-8729-4615-9408-0704A35D0372}" type="slidenum">
              <a:rPr lang="en-BE" smtClean="0"/>
              <a:t>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52562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B740D-14F8-85EE-E235-D1D7F0A82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EAF73DD-2870-016B-D538-22B463CBAF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66909A2-CEF2-F62B-6B76-4274D3751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3C32FE9-DA25-B8EE-F21F-8AE2D34DEF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1A9B-8729-4615-9408-0704A35D0372}" type="slidenum">
              <a:rPr lang="en-BE" smtClean="0"/>
              <a:t>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11163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E58E5-8B49-9465-0D5B-00B8702FD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9BABD4E-821B-227C-7B4A-AE06281E2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EA9359D-CE05-4735-01CB-C39FE95FA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A19E4D8-36FC-245F-A91F-A57CC283DF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1A9B-8729-4615-9408-0704A35D0372}" type="slidenum">
              <a:rPr lang="en-BE" smtClean="0"/>
              <a:t>10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22169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De werken aan de leiding </a:t>
            </a:r>
            <a:r>
              <a:rPr lang="nl-NL" err="1"/>
              <a:t>Hautrage</a:t>
            </a:r>
            <a:r>
              <a:rPr lang="nl-NL"/>
              <a:t>-Gent werden al op 27 oktober 1939 toevertrouwd aan de aannemers, maar de leiding kon pas op 30 maart 1946 in dienst gesteld worden.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69632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17E98-2FD1-CFCD-0723-8027ED72D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08A1312-1AAC-7B73-5C99-FD57E45B4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0A3CBAF-6003-4EA6-8D53-719370DF14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">
                <a:solidFill>
                  <a:srgbClr val="000000"/>
                </a:solidFill>
              </a:rPr>
              <a:t>Farys </a:t>
            </a:r>
            <a:r>
              <a:rPr lang="nl" dirty="0">
                <a:solidFill>
                  <a:srgbClr val="000000"/>
                </a:solidFill>
              </a:rPr>
              <a:t>heeft al heel wat inspanningen geleverd om de nodige infrastructuur uit te bouwen, waardoor momenteel 88% van al het huishoudelijk afvalwater in Vlaanderen gezuiverd wordt. Een goed resultaat, maar nog ver verwijderd van de doelstelling van 98%. De resterende 2% zal ingevuld worden door de plaatsing van individuele zuiveringsinstallaties voor de afgelegen woningen</a:t>
            </a:r>
          </a:p>
        </p:txBody>
      </p:sp>
    </p:spTree>
    <p:extLst>
      <p:ext uri="{BB962C8B-B14F-4D97-AF65-F5344CB8AC3E}">
        <p14:creationId xmlns:p14="http://schemas.microsoft.com/office/powerpoint/2010/main" val="3913213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8E21C-59EC-5F9B-5111-48CA45E47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97BA8DB-5A74-FCEF-3CF2-494B2A7DC6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E8A2381-A4A7-823A-B4C8-833C09B2A9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5777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6B60F-3095-7A9C-5FFC-AA3246149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4C1BB15-DDF9-665C-002B-285AE232FC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75581F2-03E9-2622-36AF-3158592CCB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50647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BD385-0C45-C10F-E5E9-C984D5559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10BAF92-E780-CA14-26DE-36107DC3A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4457012-31DD-503B-FDD6-A8FAF51D4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79932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84108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6D1DC-057B-3EDC-C4E2-B9C09FDD1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F394AB7-DB57-6B44-2ADB-EB286043B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977CA10-9095-481A-AE69-1CD986D15E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421196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9DEC9-DA0D-8D59-4B47-D8F91C4F1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1CD9980-216C-B94A-9448-0F89B82D41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7A6D8FD-890E-A3B2-6D08-14291E9FB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06946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B89A1-F970-38B2-778A-EAC7716A3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48E2885-2462-BC97-7BF0-2A7838FC3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44A9CAF-77FA-2164-FDED-9BB4D7689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9581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21815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74CF6-8C33-FE3E-9259-326EC8F5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48E7064-A583-A895-FD3A-9693CCE265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6829CE-19A6-0203-0CB0-0B5E3D722C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1661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1A9B-8729-4615-9408-0704A35D0372}" type="slidenum">
              <a:rPr lang="en-BE" smtClean="0"/>
              <a:t>22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259422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562A6-4434-C90A-EC03-B79E78445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4F7F448-E4B6-2E42-0A5D-40B473F16C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FA2823B-9583-647D-86A0-9D07BF68C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750733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Scenario 1 – rijweg twee rijstroken, greppels, borduren en verhoogde voetpaden (9,5m nodig). Conclusie: met de beschikbare breedte is het niet mogelijk een profiel te voorzien met twee rijstroken; greppels, borduren en kwalitatieve voetpaden. Er zijn zelfs geen parkeerplaatsen.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Scenario 2 – rijweg 1 rijstrook, greppels, borduren en verhoogde voetpaden zonder parkeerplaatsen (6,9m nodig). Conclusie: met de beschikbare breedte is het mogelijk een profiel te voorzien met 1 rijstrook; greppels, borduren en kwalitatieve voetpaden. </a:t>
            </a:r>
            <a:endParaRPr lang="en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Scenario 3 - rijweg 1 rijstrook, greppels, borduren en verhoogde voetpaden met parkeerplaatsen (</a:t>
            </a:r>
            <a:r>
              <a:rPr lang="nl-NL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9,4m nodig)</a:t>
            </a:r>
            <a:r>
              <a:rPr lang="nl-BE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Conclusie: met de beschikbare breedte is het deels mogelijk een profiel te voorzien van 1 rijstrook, greppels, borduren, verhoogde voetpaden en parkeerplaatsen.</a:t>
            </a:r>
            <a:endParaRPr lang="en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5C1A9B-8729-4615-9408-0704A35D0372}" type="slidenum">
              <a:rPr lang="en-BE" smtClean="0"/>
              <a:t>24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18089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3450C1-4006-436C-CD04-427065199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C095973-6565-DE19-AF3C-4B393AEC4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049D0B-6DB1-0151-AF4F-36AE49F37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FD777E-E4FD-5F43-D75C-1D4373ED7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AD3A0F2-1912-99C0-37FC-52209AD35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9035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D7002C-D659-09B7-B9EB-B47CF82D9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AA4359-A587-5748-4494-95D80616A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EF958D-F087-EF79-D373-C0662C902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546520-A468-0FAE-5630-0D1B7A803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FAED86-1DDD-4011-650A-4AFFF5AA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66547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476FCE-B27B-6B43-94CB-90D575AC6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D4BC37-98CD-4890-E036-0D114EEB9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BC40E78-A2EF-44D2-DF3B-FA5CB0D15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DCC1CA-DAEB-13BD-268F-6531CAA1B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DA58FA-97DB-7220-007D-F9C75B519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3368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3A3E4-E313-C1FE-56E0-CB644EE70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584D7E-2864-BBB1-1B62-4BA7C31A73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BC04EBC-2855-FCCF-6B5F-B46B35D01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E2F08A9-2EEC-F159-86CD-6D6673F8D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701187F-C232-94F1-2450-36AD241D3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A5AD4B9-1A10-5354-6DB0-8768823E7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7697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84C27E-7A49-DB07-11A5-945F9EF7E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5197B4E-C776-8CFC-F561-3F18624B8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3AF4798-A35B-D25D-081F-B9641D2583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161F459-081C-84F5-E8E3-5D6D26109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1A5CA3B-4C8E-230B-A961-33F72F0688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6CB0001-7AFC-C9BD-D17F-895FC471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92467B7-79C1-DF33-BDC9-D43DCF885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3B97471-FFFF-F6DF-72AD-A671BE3BF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50799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C16B26-5DFA-4E8C-3102-3AA1465C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A50F7B3-D713-295B-E198-F3C323DD9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2D5A1FE-2D20-7231-9791-6FBE03460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02487D5-B7EC-CB86-3405-15821EB02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16040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65D2DFE-B482-6467-E4AC-7A901D7C7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CD16566-556D-04D0-305D-AA596F54F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1EC7A86-DEE9-8D84-DB35-5341B0843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82C420B4-9310-8A27-657C-13EC507BFE35}"/>
              </a:ext>
            </a:extLst>
          </p:cNvPr>
          <p:cNvSpPr/>
          <p:nvPr userDrawn="1"/>
        </p:nvSpPr>
        <p:spPr>
          <a:xfrm>
            <a:off x="11618512" y="611364"/>
            <a:ext cx="252000" cy="252000"/>
          </a:xfrm>
          <a:prstGeom prst="ellipse">
            <a:avLst/>
          </a:prstGeom>
          <a:noFill/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jdelijke aanduiding voor dianummer 4">
            <a:extLst>
              <a:ext uri="{FF2B5EF4-FFF2-40B4-BE49-F238E27FC236}">
                <a16:creationId xmlns:a16="http://schemas.microsoft.com/office/drawing/2014/main" id="{7BF12E23-5703-D62C-60C4-0FDBF9BBC894}"/>
              </a:ext>
            </a:extLst>
          </p:cNvPr>
          <p:cNvSpPr txBox="1">
            <a:spLocks/>
          </p:cNvSpPr>
          <p:nvPr userDrawn="1"/>
        </p:nvSpPr>
        <p:spPr>
          <a:xfrm>
            <a:off x="11517568" y="545371"/>
            <a:ext cx="446987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800" kern="1200">
                <a:solidFill>
                  <a:srgbClr val="0069B4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060CE89-F4B4-4FD1-801C-DC5CE5283CC4}" type="slidenum">
              <a:rPr lang="nl-BE" smtClean="0">
                <a:solidFill>
                  <a:srgbClr val="0069B4"/>
                </a:solidFill>
              </a:rPr>
              <a:pPr algn="ctr"/>
              <a:t>‹nr.›</a:t>
            </a:fld>
            <a:endParaRPr lang="nl-BE" dirty="0">
              <a:solidFill>
                <a:srgbClr val="0069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1BF84D-1649-FDAC-863D-D729FE903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A7DF0A-5F57-1D8C-92E2-60020A152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9B9AE3D-D287-BFC3-2CC1-9EE2BE9CD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6369CD1-DEB8-010B-E872-9A9E5A77C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A58E73E-F64F-297F-A84D-BD7857A3B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FF22C6F-EEA5-6E3B-B734-E9B9E79E8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20427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22367-5D91-9E8F-71DD-25486F95F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605036F-2A94-97FE-3015-A2498B7B8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1BA49E0-C3AF-7C3B-1D29-326B05C35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6DA7279-6C50-14AD-8BDA-B36AA9EDB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FA67DDF-DFF1-F316-17E7-CB9E5AE55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5B7DF14-1585-C8B8-D60D-AFE4FEFE4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53627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DB8D-9882-8F33-4EEC-9C05A2218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9B5F039-483B-24E2-E425-6BB2C5BE9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164AA8-8A5E-B82F-3612-6A1338D02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0597C7-5081-DA43-021D-AD747E0BC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1F05997-63CA-BDCF-886D-B1CCE780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98655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820EEE8-B7FC-2369-9D7D-EB6EF95D0A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515EFBA-A0C5-B6A0-2E68-6630232776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4C80D02-8744-2B74-1CC2-F0778B889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F3301A-D07B-6647-9F1D-D875D890E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61EE232-B389-29E8-26E6-8FF7277D7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01491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rysBoog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al 7">
            <a:extLst>
              <a:ext uri="{FF2B5EF4-FFF2-40B4-BE49-F238E27FC236}">
                <a16:creationId xmlns:a16="http://schemas.microsoft.com/office/drawing/2014/main" id="{20424EF4-41F3-912F-F66D-C34094C9AE78}"/>
              </a:ext>
            </a:extLst>
          </p:cNvPr>
          <p:cNvSpPr/>
          <p:nvPr userDrawn="1"/>
        </p:nvSpPr>
        <p:spPr>
          <a:xfrm>
            <a:off x="11618512" y="611364"/>
            <a:ext cx="252000" cy="252000"/>
          </a:xfrm>
          <a:prstGeom prst="ellipse">
            <a:avLst/>
          </a:prstGeom>
          <a:noFill/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ijdelijke aanduiding voor dianummer 4">
            <a:extLst>
              <a:ext uri="{FF2B5EF4-FFF2-40B4-BE49-F238E27FC236}">
                <a16:creationId xmlns:a16="http://schemas.microsoft.com/office/drawing/2014/main" id="{E1E10CAB-17E4-ED94-DF83-BDA13E358D4D}"/>
              </a:ext>
            </a:extLst>
          </p:cNvPr>
          <p:cNvSpPr txBox="1">
            <a:spLocks/>
          </p:cNvSpPr>
          <p:nvPr userDrawn="1"/>
        </p:nvSpPr>
        <p:spPr>
          <a:xfrm>
            <a:off x="11517568" y="545371"/>
            <a:ext cx="446987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800" kern="1200">
                <a:solidFill>
                  <a:srgbClr val="0069B4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060CE89-F4B4-4FD1-801C-DC5CE5283CC4}" type="slidenum">
              <a:rPr lang="nl-BE" smtClean="0">
                <a:solidFill>
                  <a:srgbClr val="0069B4"/>
                </a:solidFill>
              </a:rPr>
              <a:pPr algn="ctr"/>
              <a:t>‹nr.›</a:t>
            </a:fld>
            <a:endParaRPr lang="nl-BE" dirty="0">
              <a:solidFill>
                <a:srgbClr val="0069B4"/>
              </a:solidFill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BE6A38D-B168-1A23-63A9-3323B2B42E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D46DD8C3-DF3E-7B55-A6AF-D15754F69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87" b="3584"/>
          <a:stretch/>
        </p:blipFill>
        <p:spPr>
          <a:xfrm>
            <a:off x="321488" y="620276"/>
            <a:ext cx="362271" cy="290219"/>
          </a:xfrm>
          <a:prstGeom prst="rect">
            <a:avLst/>
          </a:prstGeom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2557124-9313-99B9-2D6C-1458766C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879" y="330491"/>
            <a:ext cx="10515600" cy="832079"/>
          </a:xfrm>
        </p:spPr>
        <p:txBody>
          <a:bodyPr/>
          <a:lstStyle>
            <a:lvl1pPr>
              <a:defRPr sz="2800" b="1">
                <a:solidFill>
                  <a:srgbClr val="0069B4"/>
                </a:solidFill>
                <a:latin typeface="Lucida Sans" panose="020B06020305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EB9DDF4E-36C3-0E7E-C169-46544E9CA7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1266" y="1338163"/>
            <a:ext cx="9225733" cy="4779962"/>
          </a:xfrm>
        </p:spPr>
        <p:txBody>
          <a:bodyPr/>
          <a:lstStyle>
            <a:lvl1pPr marL="0" indent="0">
              <a:buFontTx/>
              <a:buNone/>
              <a:defRPr sz="2100" b="1">
                <a:solidFill>
                  <a:srgbClr val="002A57"/>
                </a:solidFill>
                <a:latin typeface="Lucida Sans" panose="020B0602030504020204" pitchFamily="34" charset="0"/>
              </a:defRPr>
            </a:lvl1pPr>
            <a:lvl2pPr marL="0" indent="0">
              <a:lnSpc>
                <a:spcPct val="150000"/>
              </a:lnSpc>
              <a:buFontTx/>
              <a:buNone/>
              <a:defRPr sz="1500" b="0">
                <a:solidFill>
                  <a:srgbClr val="002A57"/>
                </a:solidFill>
                <a:latin typeface="Lucida Sans" panose="020B0602030504020204" pitchFamily="34" charset="0"/>
              </a:defRPr>
            </a:lvl2pPr>
            <a:lvl3pPr marL="0" indent="0">
              <a:lnSpc>
                <a:spcPct val="150000"/>
              </a:lnSpc>
              <a:buFontTx/>
              <a:buNone/>
              <a:defRPr sz="1500" b="1">
                <a:solidFill>
                  <a:srgbClr val="0069B4"/>
                </a:solidFill>
                <a:latin typeface="Lucida Sans" panose="020B0602030504020204" pitchFamily="34" charset="0"/>
              </a:defRPr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Dit is kop 2</a:t>
            </a:r>
          </a:p>
          <a:p>
            <a:pPr lvl="1"/>
            <a:r>
              <a:rPr lang="nl-NL"/>
              <a:t>Dit is een bodytekst</a:t>
            </a:r>
          </a:p>
          <a:p>
            <a:pPr lvl="2"/>
            <a:r>
              <a:rPr lang="nl-NL"/>
              <a:t>Dit is kop 3</a:t>
            </a:r>
          </a:p>
        </p:txBody>
      </p:sp>
    </p:spTree>
    <p:extLst>
      <p:ext uri="{BB962C8B-B14F-4D97-AF65-F5344CB8AC3E}">
        <p14:creationId xmlns:p14="http://schemas.microsoft.com/office/powerpoint/2010/main" val="4134355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Cover0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raphic 13">
            <a:extLst>
              <a:ext uri="{FF2B5EF4-FFF2-40B4-BE49-F238E27FC236}">
                <a16:creationId xmlns:a16="http://schemas.microsoft.com/office/drawing/2014/main" id="{DF3F94B8-A9A2-75C0-8912-DC0894FBB4ED}"/>
              </a:ext>
            </a:extLst>
          </p:cNvPr>
          <p:cNvSpPr/>
          <p:nvPr userDrawn="1"/>
        </p:nvSpPr>
        <p:spPr>
          <a:xfrm>
            <a:off x="0" y="-1910473"/>
            <a:ext cx="11701464" cy="8275129"/>
          </a:xfrm>
          <a:custGeom>
            <a:avLst/>
            <a:gdLst>
              <a:gd name="connsiteX0" fmla="*/ 5693494 w 11701464"/>
              <a:gd name="connsiteY0" fmla="*/ 8204433 h 8275129"/>
              <a:gd name="connsiteX1" fmla="*/ 5850732 w 11701464"/>
              <a:gd name="connsiteY1" fmla="*/ 8275130 h 8275129"/>
              <a:gd name="connsiteX2" fmla="*/ 6007971 w 11701464"/>
              <a:gd name="connsiteY2" fmla="*/ 8204433 h 8275129"/>
              <a:gd name="connsiteX3" fmla="*/ 11701464 w 11701464"/>
              <a:gd name="connsiteY3" fmla="*/ 2387830 h 8275129"/>
              <a:gd name="connsiteX4" fmla="*/ 11701464 w 11701464"/>
              <a:gd name="connsiteY4" fmla="*/ 0 h 8275129"/>
              <a:gd name="connsiteX5" fmla="*/ 0 w 11701464"/>
              <a:gd name="connsiteY5" fmla="*/ 0 h 8275129"/>
              <a:gd name="connsiteX6" fmla="*/ 0 w 11701464"/>
              <a:gd name="connsiteY6" fmla="*/ 2387830 h 8275129"/>
              <a:gd name="connsiteX7" fmla="*/ 5693494 w 11701464"/>
              <a:gd name="connsiteY7" fmla="*/ 8204433 h 8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01464" h="8275129">
                <a:moveTo>
                  <a:pt x="5693494" y="8204433"/>
                </a:moveTo>
                <a:lnTo>
                  <a:pt x="5850732" y="8275130"/>
                </a:lnTo>
                <a:lnTo>
                  <a:pt x="6007971" y="8204433"/>
                </a:lnTo>
                <a:cubicBezTo>
                  <a:pt x="6240781" y="8100826"/>
                  <a:pt x="11701464" y="5619141"/>
                  <a:pt x="11701464" y="2387830"/>
                </a:cubicBezTo>
                <a:lnTo>
                  <a:pt x="11701464" y="0"/>
                </a:lnTo>
                <a:lnTo>
                  <a:pt x="0" y="0"/>
                </a:lnTo>
                <a:lnTo>
                  <a:pt x="0" y="2387830"/>
                </a:lnTo>
                <a:cubicBezTo>
                  <a:pt x="0" y="5619141"/>
                  <a:pt x="5460683" y="8100826"/>
                  <a:pt x="5693494" y="8204433"/>
                </a:cubicBezTo>
                <a:close/>
              </a:path>
            </a:pathLst>
          </a:custGeom>
          <a:solidFill>
            <a:schemeClr val="accent3"/>
          </a:solidFill>
          <a:ln w="12184" cap="flat">
            <a:noFill/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E27E3F8-E441-B558-23EC-AB67F701CE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04450" y="5377218"/>
            <a:ext cx="2450950" cy="296156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91E0B69-D15B-18A3-0C74-D0C7F8561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950" y="413784"/>
            <a:ext cx="11212514" cy="623248"/>
          </a:xfrm>
        </p:spPr>
        <p:txBody>
          <a:bodyPr wrap="square" lIns="0" rIns="0" anchor="t" anchorCtr="0">
            <a:sp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1842887-9062-65AB-1D69-E08DBA9C67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4262" y="2814015"/>
            <a:ext cx="1471326" cy="208131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66C319E-531F-FCCD-97D9-B3EA7E6D91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97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Cover01+f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92C65C4B-3A04-5B00-36CE-3BEBC33551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701464" cy="6364657"/>
          </a:xfrm>
          <a:custGeom>
            <a:avLst/>
            <a:gdLst>
              <a:gd name="connsiteX0" fmla="*/ 0 w 11701464"/>
              <a:gd name="connsiteY0" fmla="*/ 0 h 6364657"/>
              <a:gd name="connsiteX1" fmla="*/ 11701464 w 11701464"/>
              <a:gd name="connsiteY1" fmla="*/ 0 h 6364657"/>
              <a:gd name="connsiteX2" fmla="*/ 11701464 w 11701464"/>
              <a:gd name="connsiteY2" fmla="*/ 477357 h 6364657"/>
              <a:gd name="connsiteX3" fmla="*/ 6007972 w 11701464"/>
              <a:gd name="connsiteY3" fmla="*/ 6293960 h 6364657"/>
              <a:gd name="connsiteX4" fmla="*/ 5850733 w 11701464"/>
              <a:gd name="connsiteY4" fmla="*/ 6364657 h 6364657"/>
              <a:gd name="connsiteX5" fmla="*/ 5693494 w 11701464"/>
              <a:gd name="connsiteY5" fmla="*/ 6293960 h 6364657"/>
              <a:gd name="connsiteX6" fmla="*/ 0 w 11701464"/>
              <a:gd name="connsiteY6" fmla="*/ 477357 h 636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01464" h="6364657">
                <a:moveTo>
                  <a:pt x="0" y="0"/>
                </a:moveTo>
                <a:lnTo>
                  <a:pt x="11701464" y="0"/>
                </a:lnTo>
                <a:lnTo>
                  <a:pt x="11701464" y="477357"/>
                </a:lnTo>
                <a:cubicBezTo>
                  <a:pt x="11701464" y="3708668"/>
                  <a:pt x="6240781" y="6190353"/>
                  <a:pt x="6007972" y="6293960"/>
                </a:cubicBezTo>
                <a:lnTo>
                  <a:pt x="5850733" y="6364657"/>
                </a:lnTo>
                <a:lnTo>
                  <a:pt x="5693494" y="6293960"/>
                </a:lnTo>
                <a:cubicBezTo>
                  <a:pt x="5460684" y="6190353"/>
                  <a:pt x="0" y="3708668"/>
                  <a:pt x="0" y="477357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E27E3F8-E441-B558-23EC-AB67F701CE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04450" y="5377218"/>
            <a:ext cx="2450950" cy="296156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91E0B69-D15B-18A3-0C74-D0C7F8561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950" y="413784"/>
            <a:ext cx="11212514" cy="623248"/>
          </a:xfrm>
        </p:spPr>
        <p:txBody>
          <a:bodyPr wrap="square" lIns="0" rIns="0" anchor="t" anchorCtr="0">
            <a:sp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1842887-9062-65AB-1D69-E08DBA9C67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4262" y="2814015"/>
            <a:ext cx="1471326" cy="208131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66C319E-531F-FCCD-97D9-B3EA7E6D91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01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Cover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0414BA53-0185-5F3B-ED77-B5DA7C6F02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8950" y="978550"/>
            <a:ext cx="11214100" cy="677518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91E0B69-D15B-18A3-0C74-D0C7F8561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9488" y="5879450"/>
            <a:ext cx="10239376" cy="623248"/>
          </a:xfrm>
        </p:spPr>
        <p:txBody>
          <a:bodyPr wrap="square" lIns="0" rIns="0" anchor="b" anchorCtr="0">
            <a:sp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1842887-9062-65AB-1D69-E08DBA9C67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299" y="488950"/>
            <a:ext cx="2441576" cy="345381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66C319E-531F-FCCD-97D9-B3EA7E6D91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8950" y="488950"/>
            <a:ext cx="756864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25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Inhou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F4DC4F8-3738-C7B8-B391-273E446E3F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-1069195" y="-2689658"/>
            <a:ext cx="10458825" cy="1263774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91E0B69-D15B-18A3-0C74-D0C7F8561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9600" y="432000"/>
            <a:ext cx="10239376" cy="623248"/>
          </a:xfrm>
        </p:spPr>
        <p:txBody>
          <a:bodyPr wrap="square" lIns="0" rIns="0" anchor="b" anchorCtr="0">
            <a:sp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1842887-9062-65AB-1D69-E08DBA9C67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299" y="488950"/>
            <a:ext cx="2441576" cy="345381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82497E5-A066-55CB-5A78-E5D603256E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4734212-06CD-B574-E1C9-D982D27A20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9487" y="1888033"/>
            <a:ext cx="7788273" cy="3501826"/>
          </a:xfrm>
        </p:spPr>
        <p:txBody>
          <a:bodyPr/>
          <a:lstStyle>
            <a:lvl1pPr marL="360000" indent="-360000">
              <a:buClr>
                <a:schemeClr val="tx2"/>
              </a:buClr>
              <a:buFont typeface="+mj-lt"/>
              <a:buAutoNum type="arabicPeriod"/>
              <a:defRPr sz="2400" b="0"/>
            </a:lvl1pPr>
            <a:lvl2pPr marL="810000" indent="-270000">
              <a:buClr>
                <a:schemeClr val="accent1"/>
              </a:buClr>
              <a:buFont typeface="Arial" panose="020B0604020202020204" pitchFamily="34" charset="0"/>
              <a:buChar char="•"/>
              <a:defRPr sz="2200"/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4222150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Cover02+f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EFE963DF-80B8-C697-0965-71C0AB707A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8950" y="978550"/>
            <a:ext cx="11214100" cy="5879450"/>
          </a:xfrm>
          <a:custGeom>
            <a:avLst/>
            <a:gdLst>
              <a:gd name="connsiteX0" fmla="*/ 5607050 w 11214100"/>
              <a:gd name="connsiteY0" fmla="*/ 0 h 5879450"/>
              <a:gd name="connsiteX1" fmla="*/ 11214100 w 11214100"/>
              <a:gd name="connsiteY1" fmla="*/ 5607050 h 5879450"/>
              <a:gd name="connsiteX2" fmla="*/ 11214100 w 11214100"/>
              <a:gd name="connsiteY2" fmla="*/ 5879450 h 5879450"/>
              <a:gd name="connsiteX3" fmla="*/ 0 w 11214100"/>
              <a:gd name="connsiteY3" fmla="*/ 5879450 h 5879450"/>
              <a:gd name="connsiteX4" fmla="*/ 0 w 11214100"/>
              <a:gd name="connsiteY4" fmla="*/ 5607050 h 5879450"/>
              <a:gd name="connsiteX5" fmla="*/ 5607050 w 11214100"/>
              <a:gd name="connsiteY5" fmla="*/ 0 h 587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14100" h="5879450">
                <a:moveTo>
                  <a:pt x="5607050" y="0"/>
                </a:moveTo>
                <a:cubicBezTo>
                  <a:pt x="8699105" y="0"/>
                  <a:pt x="11214100" y="2514996"/>
                  <a:pt x="11214100" y="5607050"/>
                </a:cubicBezTo>
                <a:lnTo>
                  <a:pt x="11214100" y="5879450"/>
                </a:lnTo>
                <a:lnTo>
                  <a:pt x="0" y="5879450"/>
                </a:lnTo>
                <a:lnTo>
                  <a:pt x="0" y="5607050"/>
                </a:lnTo>
                <a:cubicBezTo>
                  <a:pt x="0" y="2514996"/>
                  <a:pt x="2514996" y="0"/>
                  <a:pt x="5607050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1E0B69-D15B-18A3-0C74-D0C7F8561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9488" y="5879450"/>
            <a:ext cx="10239376" cy="623248"/>
          </a:xfrm>
        </p:spPr>
        <p:txBody>
          <a:bodyPr wrap="square" lIns="0" rIns="0" anchor="b" anchorCtr="0">
            <a:sp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1842887-9062-65AB-1D69-E08DBA9C67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58299" y="488950"/>
            <a:ext cx="2441576" cy="345381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66C319E-531F-FCCD-97D9-B3EA7E6D91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8950" y="488950"/>
            <a:ext cx="756864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86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Hoofdstuk0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6D4510F-4A60-DC46-77C3-A67837C998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684000" y="-1414800"/>
            <a:ext cx="4320000" cy="611099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1441A8D-3DA8-87EB-500B-500E1F079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000" y="1440000"/>
            <a:ext cx="8225154" cy="908304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2AFD7AF-DD52-C074-19FC-199391A3C0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3960000" cy="3960000"/>
          </a:xfrm>
        </p:spPr>
        <p:txBody>
          <a:bodyPr>
            <a:noAutofit/>
          </a:bodyPr>
          <a:lstStyle>
            <a:lvl1pPr algn="ctr">
              <a:lnSpc>
                <a:spcPct val="95000"/>
              </a:lnSpc>
              <a:defRPr sz="2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3A7C6EC-55C2-3429-156D-C71CD039CE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895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Hoofdstuk0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6D4510F-4A60-DC46-77C3-A67837C998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684000" y="-1414800"/>
            <a:ext cx="4320000" cy="611099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3DDA0D7-9000-1ACE-CBE1-A3E262792D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2AFD7AF-DD52-C074-19FC-199391A3C0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3960000" cy="3960000"/>
          </a:xfrm>
        </p:spPr>
        <p:txBody>
          <a:bodyPr>
            <a:noAutofit/>
          </a:bodyPr>
          <a:lstStyle>
            <a:lvl1pPr algn="ctr">
              <a:lnSpc>
                <a:spcPct val="95000"/>
              </a:lnSpc>
              <a:defRPr sz="2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1441A8D-3DA8-87EB-500B-500E1F079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000" y="1440000"/>
            <a:ext cx="8225154" cy="908304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1289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Hoofdstuk01+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59F1466B-049B-FA81-ED6A-D327A4EBF3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500772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3751620 h 6858000"/>
              <a:gd name="connsiteX5" fmla="*/ 143182 w 12192000"/>
              <a:gd name="connsiteY5" fmla="*/ 3877833 h 6858000"/>
              <a:gd name="connsiteX6" fmla="*/ 1417950 w 12192000"/>
              <a:gd name="connsiteY6" fmla="*/ 4668745 h 6858000"/>
              <a:gd name="connsiteX7" fmla="*/ 1476000 w 12192000"/>
              <a:gd name="connsiteY7" fmla="*/ 4694845 h 6858000"/>
              <a:gd name="connsiteX8" fmla="*/ 1534050 w 12192000"/>
              <a:gd name="connsiteY8" fmla="*/ 4668745 h 6858000"/>
              <a:gd name="connsiteX9" fmla="*/ 3636000 w 12192000"/>
              <a:gd name="connsiteY9" fmla="*/ 2521347 h 6858000"/>
              <a:gd name="connsiteX10" fmla="*/ 3636000 w 12192000"/>
              <a:gd name="connsiteY10" fmla="*/ 745198 h 6858000"/>
              <a:gd name="connsiteX11" fmla="*/ 3538738 w 12192000"/>
              <a:gd name="connsiteY11" fmla="*/ 1035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3500772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3751620"/>
                </a:lnTo>
                <a:lnTo>
                  <a:pt x="143182" y="3877833"/>
                </a:lnTo>
                <a:cubicBezTo>
                  <a:pt x="710577" y="4347925"/>
                  <a:pt x="1369603" y="4647230"/>
                  <a:pt x="1417950" y="4668745"/>
                </a:cubicBezTo>
                <a:lnTo>
                  <a:pt x="1476000" y="4694845"/>
                </a:lnTo>
                <a:lnTo>
                  <a:pt x="1534050" y="4668745"/>
                </a:lnTo>
                <a:cubicBezTo>
                  <a:pt x="1620000" y="4630495"/>
                  <a:pt x="3636000" y="3714296"/>
                  <a:pt x="3636000" y="2521347"/>
                </a:cubicBezTo>
                <a:lnTo>
                  <a:pt x="3636000" y="745198"/>
                </a:lnTo>
                <a:cubicBezTo>
                  <a:pt x="3636000" y="521858"/>
                  <a:pt x="3601939" y="306332"/>
                  <a:pt x="3538738" y="103544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6D4510F-4A60-DC46-77C3-A67837C998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684000" y="-1414800"/>
            <a:ext cx="4320000" cy="611099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1441A8D-3DA8-87EB-500B-500E1F079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000" y="1440000"/>
            <a:ext cx="8225154" cy="908304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2AFD7AF-DD52-C074-19FC-199391A3C0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3960000" cy="3960000"/>
          </a:xfrm>
        </p:spPr>
        <p:txBody>
          <a:bodyPr>
            <a:noAutofit/>
          </a:bodyPr>
          <a:lstStyle>
            <a:lvl1pPr algn="ctr">
              <a:lnSpc>
                <a:spcPct val="95000"/>
              </a:lnSpc>
              <a:defRPr sz="250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3A7C6EC-55C2-3429-156D-C71CD039CE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484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_Tekst_1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4F7B4-0A1D-2A06-E44F-9E8A753E2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771A7A-8B68-CE2B-2AE2-FEC9DFE7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" y="1413990"/>
            <a:ext cx="11210926" cy="446293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653EC6D-77E5-AAF0-1828-A3C6FDCB86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77518" y="488950"/>
            <a:ext cx="114482" cy="1166400"/>
          </a:xfrm>
          <a:prstGeom prst="rect">
            <a:avLst/>
          </a:prstGeom>
        </p:spPr>
      </p:pic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2A8F8F31-0589-8AAD-47A1-D5E3CDF6EA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1BE4C71E-29C3-BBCB-1CF6-35D4284A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BEABFCE-E7C7-4DF3-82E4-83DF81700163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B89D2B6-0867-898E-5F2C-DB663A995D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4750" y="6251202"/>
            <a:ext cx="119173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97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_Tekst_2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4F7B4-0A1D-2A06-E44F-9E8A753E2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771A7A-8B68-CE2B-2AE2-FEC9DFE7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" y="1413990"/>
            <a:ext cx="11210926" cy="4462935"/>
          </a:xfrm>
        </p:spPr>
        <p:txBody>
          <a:bodyPr numCol="2" spcCol="48960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653EC6D-77E5-AAF0-1828-A3C6FDCB86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77518" y="488950"/>
            <a:ext cx="114482" cy="1166400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D99D37A1-669B-9D15-E865-A38097B569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9B049D93-3E20-36E7-F05D-35872C1040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BEABFCE-E7C7-4DF3-82E4-83DF81700163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86FA84F-AC46-6871-75F3-4F6C6897F2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4750" y="6251202"/>
            <a:ext cx="119173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991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Tekst_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4F7B4-0A1D-2A06-E44F-9E8A753E2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49" y="430314"/>
            <a:ext cx="8280397" cy="60939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771A7A-8B68-CE2B-2AE2-FEC9DFE7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" y="1413990"/>
            <a:ext cx="8280397" cy="446293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B531E31-2202-6E8D-F31C-A8534AEA776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299" y="488950"/>
            <a:ext cx="2441576" cy="3453810"/>
          </a:xfrm>
          <a:prstGeom prst="rect">
            <a:avLst/>
          </a:prstGeom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B6C9B1DA-DD14-A2E3-9850-968A80D32B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02775" y="735013"/>
            <a:ext cx="1952626" cy="2962274"/>
          </a:xfrm>
        </p:spPr>
        <p:txBody>
          <a:bodyPr anchor="ctr" anchorCtr="0"/>
          <a:lstStyle>
            <a:lvl1pPr algn="ctr">
              <a:defRPr sz="2000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6EAD2301-806D-4A5F-C803-DBEB46EEA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1DA56604-D855-9A77-2957-043A591FF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ABFCE-E7C7-4DF3-82E4-83DF81700163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1483950-1516-9A5E-2A79-B49FA75FD0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4750" y="6251202"/>
            <a:ext cx="119173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101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Tekst_Foto (vor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4F7B4-0A1D-2A06-E44F-9E8A753E2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49" y="430314"/>
            <a:ext cx="6566523" cy="60939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771A7A-8B68-CE2B-2AE2-FEC9DFE7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" y="1413990"/>
            <a:ext cx="6566523" cy="446293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1936CCC2-6996-2477-D488-DC8A49937D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4425" y="488950"/>
            <a:ext cx="4155449" cy="5876925"/>
          </a:xfrm>
          <a:custGeom>
            <a:avLst/>
            <a:gdLst>
              <a:gd name="connsiteX0" fmla="*/ 1903280 w 3806558"/>
              <a:gd name="connsiteY0" fmla="*/ 0 h 5383499"/>
              <a:gd name="connsiteX1" fmla="*/ 3806558 w 3806558"/>
              <a:gd name="connsiteY1" fmla="*/ 1903278 h 5383499"/>
              <a:gd name="connsiteX2" fmla="*/ 3806558 w 3806558"/>
              <a:gd name="connsiteY2" fmla="*/ 3468326 h 5383499"/>
              <a:gd name="connsiteX3" fmla="*/ 1954430 w 3806558"/>
              <a:gd name="connsiteY3" fmla="*/ 5360501 h 5383499"/>
              <a:gd name="connsiteX4" fmla="*/ 1903280 w 3806558"/>
              <a:gd name="connsiteY4" fmla="*/ 5383499 h 5383499"/>
              <a:gd name="connsiteX5" fmla="*/ 1852129 w 3806558"/>
              <a:gd name="connsiteY5" fmla="*/ 5360501 h 5383499"/>
              <a:gd name="connsiteX6" fmla="*/ 0 w 3806558"/>
              <a:gd name="connsiteY6" fmla="*/ 3468326 h 5383499"/>
              <a:gd name="connsiteX7" fmla="*/ 0 w 3806558"/>
              <a:gd name="connsiteY7" fmla="*/ 1903278 h 5383499"/>
              <a:gd name="connsiteX8" fmla="*/ 1903280 w 3806558"/>
              <a:gd name="connsiteY8" fmla="*/ 0 h 538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6558" h="5383499">
                <a:moveTo>
                  <a:pt x="1903280" y="0"/>
                </a:moveTo>
                <a:cubicBezTo>
                  <a:pt x="2952858" y="0"/>
                  <a:pt x="3806558" y="853699"/>
                  <a:pt x="3806558" y="1903278"/>
                </a:cubicBezTo>
                <a:lnTo>
                  <a:pt x="3806558" y="3468326"/>
                </a:lnTo>
                <a:cubicBezTo>
                  <a:pt x="3806558" y="4519491"/>
                  <a:pt x="2030165" y="5326798"/>
                  <a:pt x="1954430" y="5360501"/>
                </a:cubicBezTo>
                <a:lnTo>
                  <a:pt x="1903280" y="5383499"/>
                </a:lnTo>
                <a:lnTo>
                  <a:pt x="1852129" y="5360501"/>
                </a:lnTo>
                <a:cubicBezTo>
                  <a:pt x="1776394" y="5326798"/>
                  <a:pt x="0" y="4519491"/>
                  <a:pt x="0" y="3468326"/>
                </a:cubicBezTo>
                <a:lnTo>
                  <a:pt x="0" y="1903278"/>
                </a:lnTo>
                <a:cubicBezTo>
                  <a:pt x="0" y="853699"/>
                  <a:pt x="853700" y="0"/>
                  <a:pt x="190328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4E6FD5A-824C-B903-DEAC-1A2C7A2C2E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4751" y="6251202"/>
            <a:ext cx="119173" cy="144000"/>
          </a:xfrm>
          <a:prstGeom prst="rect">
            <a:avLst/>
          </a:prstGeom>
        </p:spPr>
      </p:pic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9A173F29-17E4-F7FB-08F5-25F396E715E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334751" y="6121400"/>
            <a:ext cx="365124" cy="280800"/>
          </a:xfrm>
        </p:spPr>
        <p:txBody>
          <a:bodyPr/>
          <a:lstStyle/>
          <a:p>
            <a:fld id="{6BEABFCE-E7C7-4DF3-82E4-83DF81700163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9807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Tekst_Foto (staand-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4F7B4-0A1D-2A06-E44F-9E8A753E2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49" y="430314"/>
            <a:ext cx="6180375" cy="60939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771A7A-8B68-CE2B-2AE2-FEC9DFE7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" y="1413990"/>
            <a:ext cx="6180375" cy="446293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0E497C74-13F3-8D86-5FC7-EBA1E75DE34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43800" y="0"/>
            <a:ext cx="4648200" cy="6858000"/>
          </a:xfrm>
          <a:custGeom>
            <a:avLst/>
            <a:gdLst>
              <a:gd name="connsiteX0" fmla="*/ 0 w 4648200"/>
              <a:gd name="connsiteY0" fmla="*/ 0 h 6858000"/>
              <a:gd name="connsiteX1" fmla="*/ 4648200 w 4648200"/>
              <a:gd name="connsiteY1" fmla="*/ 0 h 6858000"/>
              <a:gd name="connsiteX2" fmla="*/ 4648200 w 4648200"/>
              <a:gd name="connsiteY2" fmla="*/ 6858000 h 6858000"/>
              <a:gd name="connsiteX3" fmla="*/ 0 w 4648200"/>
              <a:gd name="connsiteY3" fmla="*/ 6858000 h 6858000"/>
              <a:gd name="connsiteX4" fmla="*/ 0 w 4648200"/>
              <a:gd name="connsiteY4" fmla="*/ 6427555 h 6858000"/>
              <a:gd name="connsiteX5" fmla="*/ 630000 w 4648200"/>
              <a:gd name="connsiteY5" fmla="*/ 5797555 h 6858000"/>
              <a:gd name="connsiteX6" fmla="*/ 630000 w 4648200"/>
              <a:gd name="connsiteY6" fmla="*/ 5535186 h 6858000"/>
              <a:gd name="connsiteX7" fmla="*/ 0 w 4648200"/>
              <a:gd name="connsiteY7" fmla="*/ 49051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48200" h="6858000">
                <a:moveTo>
                  <a:pt x="0" y="0"/>
                </a:moveTo>
                <a:lnTo>
                  <a:pt x="4648200" y="0"/>
                </a:lnTo>
                <a:lnTo>
                  <a:pt x="4648200" y="6858000"/>
                </a:lnTo>
                <a:lnTo>
                  <a:pt x="0" y="6858000"/>
                </a:lnTo>
                <a:lnTo>
                  <a:pt x="0" y="6427555"/>
                </a:lnTo>
                <a:cubicBezTo>
                  <a:pt x="347419" y="6427555"/>
                  <a:pt x="630000" y="6144974"/>
                  <a:pt x="630000" y="5797555"/>
                </a:cubicBezTo>
                <a:lnTo>
                  <a:pt x="630000" y="5535186"/>
                </a:lnTo>
                <a:cubicBezTo>
                  <a:pt x="630000" y="5187767"/>
                  <a:pt x="347419" y="4905186"/>
                  <a:pt x="0" y="4905186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6" name="Graphic 7">
            <a:extLst>
              <a:ext uri="{FF2B5EF4-FFF2-40B4-BE49-F238E27FC236}">
                <a16:creationId xmlns:a16="http://schemas.microsoft.com/office/drawing/2014/main" id="{1D4ECF36-F5FB-4B9E-B50D-24B7DD1645A8}"/>
              </a:ext>
            </a:extLst>
          </p:cNvPr>
          <p:cNvSpPr/>
          <p:nvPr userDrawn="1"/>
        </p:nvSpPr>
        <p:spPr>
          <a:xfrm>
            <a:off x="6913800" y="4905186"/>
            <a:ext cx="1260000" cy="1522368"/>
          </a:xfrm>
          <a:custGeom>
            <a:avLst/>
            <a:gdLst>
              <a:gd name="connsiteX0" fmla="*/ 630000 w 1260000"/>
              <a:gd name="connsiteY0" fmla="*/ 0 h 1522368"/>
              <a:gd name="connsiteX1" fmla="*/ 0 w 1260000"/>
              <a:gd name="connsiteY1" fmla="*/ 630000 h 1522368"/>
              <a:gd name="connsiteX2" fmla="*/ 0 w 1260000"/>
              <a:gd name="connsiteY2" fmla="*/ 892369 h 1522368"/>
              <a:gd name="connsiteX3" fmla="*/ 630000 w 1260000"/>
              <a:gd name="connsiteY3" fmla="*/ 1522369 h 1522368"/>
              <a:gd name="connsiteX4" fmla="*/ 1260000 w 1260000"/>
              <a:gd name="connsiteY4" fmla="*/ 892369 h 1522368"/>
              <a:gd name="connsiteX5" fmla="*/ 1260000 w 1260000"/>
              <a:gd name="connsiteY5" fmla="*/ 630000 h 1522368"/>
              <a:gd name="connsiteX6" fmla="*/ 630000 w 1260000"/>
              <a:gd name="connsiteY6" fmla="*/ 0 h 152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0000" h="1522368">
                <a:moveTo>
                  <a:pt x="630000" y="0"/>
                </a:moveTo>
                <a:cubicBezTo>
                  <a:pt x="282581" y="0"/>
                  <a:pt x="0" y="282581"/>
                  <a:pt x="0" y="630000"/>
                </a:cubicBezTo>
                <a:lnTo>
                  <a:pt x="0" y="892369"/>
                </a:lnTo>
                <a:cubicBezTo>
                  <a:pt x="0" y="1239788"/>
                  <a:pt x="282581" y="1522369"/>
                  <a:pt x="630000" y="1522369"/>
                </a:cubicBezTo>
                <a:cubicBezTo>
                  <a:pt x="977419" y="1522369"/>
                  <a:pt x="1260000" y="1239788"/>
                  <a:pt x="1260000" y="892369"/>
                </a:cubicBezTo>
                <a:lnTo>
                  <a:pt x="1260000" y="630000"/>
                </a:lnTo>
                <a:cubicBezTo>
                  <a:pt x="1260000" y="282581"/>
                  <a:pt x="977419" y="0"/>
                  <a:pt x="630000" y="0"/>
                </a:cubicBezTo>
              </a:path>
            </a:pathLst>
          </a:custGeom>
          <a:solidFill>
            <a:schemeClr val="accent2"/>
          </a:solidFill>
          <a:ln w="1310" cap="flat">
            <a:noFill/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F9FEC05-2DF8-0D28-197D-1E07FE04C9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4200" y="6251202"/>
            <a:ext cx="119173" cy="144000"/>
          </a:xfrm>
          <a:prstGeom prst="rect">
            <a:avLst/>
          </a:prstGeom>
        </p:spPr>
      </p:pic>
      <p:sp>
        <p:nvSpPr>
          <p:cNvPr id="22" name="Tijdelijke aanduiding voor voettekst 21">
            <a:extLst>
              <a:ext uri="{FF2B5EF4-FFF2-40B4-BE49-F238E27FC236}">
                <a16:creationId xmlns:a16="http://schemas.microsoft.com/office/drawing/2014/main" id="{2B8FCEEE-E5F8-71F2-DCFB-EE66CD6DDF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065450" y="6121400"/>
            <a:ext cx="5114925" cy="280800"/>
          </a:xfrm>
        </p:spPr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23" name="Tijdelijke aanduiding voor dianummer 22">
            <a:extLst>
              <a:ext uri="{FF2B5EF4-FFF2-40B4-BE49-F238E27FC236}">
                <a16:creationId xmlns:a16="http://schemas.microsoft.com/office/drawing/2014/main" id="{CC2DC9F6-728F-DEC3-F72F-C85F6EEC9FF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304200" y="6121400"/>
            <a:ext cx="365124" cy="280800"/>
          </a:xfrm>
        </p:spPr>
        <p:txBody>
          <a:bodyPr/>
          <a:lstStyle/>
          <a:p>
            <a:fld id="{6BEABFCE-E7C7-4DF3-82E4-83DF81700163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22184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Tekst_Foto (staand-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24">
            <a:extLst>
              <a:ext uri="{FF2B5EF4-FFF2-40B4-BE49-F238E27FC236}">
                <a16:creationId xmlns:a16="http://schemas.microsoft.com/office/drawing/2014/main" id="{6F09D482-5FB3-F313-822C-7290B5E37A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4534" y="0"/>
            <a:ext cx="4648200" cy="6858000"/>
          </a:xfrm>
          <a:custGeom>
            <a:avLst/>
            <a:gdLst>
              <a:gd name="connsiteX0" fmla="*/ 0 w 4648200"/>
              <a:gd name="connsiteY0" fmla="*/ 0 h 6858000"/>
              <a:gd name="connsiteX1" fmla="*/ 493484 w 4648200"/>
              <a:gd name="connsiteY1" fmla="*/ 0 h 6858000"/>
              <a:gd name="connsiteX2" fmla="*/ 493484 w 4648200"/>
              <a:gd name="connsiteY2" fmla="*/ 354761 h 6858000"/>
              <a:gd name="connsiteX3" fmla="*/ 1106552 w 4648200"/>
              <a:gd name="connsiteY3" fmla="*/ 981085 h 6858000"/>
              <a:gd name="connsiteX4" fmla="*/ 1123484 w 4648200"/>
              <a:gd name="connsiteY4" fmla="*/ 988698 h 6858000"/>
              <a:gd name="connsiteX5" fmla="*/ 1140415 w 4648200"/>
              <a:gd name="connsiteY5" fmla="*/ 981085 h 6858000"/>
              <a:gd name="connsiteX6" fmla="*/ 1753483 w 4648200"/>
              <a:gd name="connsiteY6" fmla="*/ 354761 h 6858000"/>
              <a:gd name="connsiteX7" fmla="*/ 1753483 w 4648200"/>
              <a:gd name="connsiteY7" fmla="*/ 0 h 6858000"/>
              <a:gd name="connsiteX8" fmla="*/ 4648200 w 4648200"/>
              <a:gd name="connsiteY8" fmla="*/ 0 h 6858000"/>
              <a:gd name="connsiteX9" fmla="*/ 4648200 w 4648200"/>
              <a:gd name="connsiteY9" fmla="*/ 6858000 h 6858000"/>
              <a:gd name="connsiteX10" fmla="*/ 0 w 46482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648200" h="6858000">
                <a:moveTo>
                  <a:pt x="0" y="0"/>
                </a:moveTo>
                <a:lnTo>
                  <a:pt x="493484" y="0"/>
                </a:lnTo>
                <a:lnTo>
                  <a:pt x="493484" y="354761"/>
                </a:lnTo>
                <a:cubicBezTo>
                  <a:pt x="493484" y="702704"/>
                  <a:pt x="1081484" y="969929"/>
                  <a:pt x="1106552" y="981085"/>
                </a:cubicBezTo>
                <a:lnTo>
                  <a:pt x="1123484" y="988698"/>
                </a:lnTo>
                <a:lnTo>
                  <a:pt x="1140415" y="981085"/>
                </a:lnTo>
                <a:cubicBezTo>
                  <a:pt x="1165484" y="969929"/>
                  <a:pt x="1753483" y="702704"/>
                  <a:pt x="1753483" y="354761"/>
                </a:cubicBezTo>
                <a:lnTo>
                  <a:pt x="1753483" y="0"/>
                </a:lnTo>
                <a:lnTo>
                  <a:pt x="4648200" y="0"/>
                </a:lnTo>
                <a:lnTo>
                  <a:pt x="464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74F7B4-0A1D-2A06-E44F-9E8A753E2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4301" y="430314"/>
            <a:ext cx="6424850" cy="60939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771A7A-8B68-CE2B-2AE2-FEC9DFE7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4302" y="1413990"/>
            <a:ext cx="6424850" cy="446293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78B83385-DD72-857E-3520-0BCEC67C0E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4750" y="6251202"/>
            <a:ext cx="119173" cy="144000"/>
          </a:xfrm>
          <a:prstGeom prst="rect">
            <a:avLst/>
          </a:prstGeom>
        </p:spPr>
      </p:pic>
      <p:sp>
        <p:nvSpPr>
          <p:cNvPr id="22" name="Tijdelijke aanduiding voor voettekst 21">
            <a:extLst>
              <a:ext uri="{FF2B5EF4-FFF2-40B4-BE49-F238E27FC236}">
                <a16:creationId xmlns:a16="http://schemas.microsoft.com/office/drawing/2014/main" id="{F7D1BE4B-731E-A874-F8AE-D516E61072B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23" name="Tijdelijke aanduiding voor dianummer 22">
            <a:extLst>
              <a:ext uri="{FF2B5EF4-FFF2-40B4-BE49-F238E27FC236}">
                <a16:creationId xmlns:a16="http://schemas.microsoft.com/office/drawing/2014/main" id="{95DC2557-FDD6-1EB7-DFF0-2FDFDC7B4D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EABFCE-E7C7-4DF3-82E4-83DF81700163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27" name="Graphic 10">
            <a:extLst>
              <a:ext uri="{FF2B5EF4-FFF2-40B4-BE49-F238E27FC236}">
                <a16:creationId xmlns:a16="http://schemas.microsoft.com/office/drawing/2014/main" id="{82C7CE34-54DE-804D-70DC-ABE83856ADA8}"/>
              </a:ext>
            </a:extLst>
          </p:cNvPr>
          <p:cNvSpPr/>
          <p:nvPr userDrawn="1"/>
        </p:nvSpPr>
        <p:spPr>
          <a:xfrm>
            <a:off x="488950" y="-793280"/>
            <a:ext cx="1259999" cy="1781976"/>
          </a:xfrm>
          <a:custGeom>
            <a:avLst/>
            <a:gdLst>
              <a:gd name="connsiteX0" fmla="*/ 360000 w 720000"/>
              <a:gd name="connsiteY0" fmla="*/ 1018274 h 1018273"/>
              <a:gd name="connsiteX1" fmla="*/ 350325 w 720000"/>
              <a:gd name="connsiteY1" fmla="*/ 1013924 h 1018273"/>
              <a:gd name="connsiteX2" fmla="*/ 0 w 720000"/>
              <a:gd name="connsiteY2" fmla="*/ 656024 h 1018273"/>
              <a:gd name="connsiteX3" fmla="*/ 0 w 720000"/>
              <a:gd name="connsiteY3" fmla="*/ 360000 h 1018273"/>
              <a:gd name="connsiteX4" fmla="*/ 360000 w 720000"/>
              <a:gd name="connsiteY4" fmla="*/ 0 h 1018273"/>
              <a:gd name="connsiteX5" fmla="*/ 720000 w 720000"/>
              <a:gd name="connsiteY5" fmla="*/ 360000 h 1018273"/>
              <a:gd name="connsiteX6" fmla="*/ 720000 w 720000"/>
              <a:gd name="connsiteY6" fmla="*/ 656024 h 1018273"/>
              <a:gd name="connsiteX7" fmla="*/ 369675 w 720000"/>
              <a:gd name="connsiteY7" fmla="*/ 1013924 h 1018273"/>
              <a:gd name="connsiteX8" fmla="*/ 360000 w 720000"/>
              <a:gd name="connsiteY8" fmla="*/ 1018274 h 1018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000" h="1018273">
                <a:moveTo>
                  <a:pt x="360000" y="1018274"/>
                </a:moveTo>
                <a:lnTo>
                  <a:pt x="350325" y="1013924"/>
                </a:lnTo>
                <a:cubicBezTo>
                  <a:pt x="336000" y="1007549"/>
                  <a:pt x="0" y="854849"/>
                  <a:pt x="0" y="656024"/>
                </a:cubicBezTo>
                <a:lnTo>
                  <a:pt x="0" y="360000"/>
                </a:lnTo>
                <a:cubicBezTo>
                  <a:pt x="0" y="161475"/>
                  <a:pt x="161475" y="0"/>
                  <a:pt x="360000" y="0"/>
                </a:cubicBezTo>
                <a:cubicBezTo>
                  <a:pt x="558525" y="0"/>
                  <a:pt x="720000" y="161475"/>
                  <a:pt x="720000" y="360000"/>
                </a:cubicBezTo>
                <a:lnTo>
                  <a:pt x="720000" y="656024"/>
                </a:lnTo>
                <a:cubicBezTo>
                  <a:pt x="720000" y="854849"/>
                  <a:pt x="384000" y="1007549"/>
                  <a:pt x="369675" y="1013924"/>
                </a:cubicBezTo>
                <a:lnTo>
                  <a:pt x="360000" y="1018274"/>
                </a:lnTo>
                <a:close/>
              </a:path>
            </a:pathLst>
          </a:custGeom>
          <a:solidFill>
            <a:schemeClr val="bg2"/>
          </a:solidFill>
          <a:ln w="744" cap="flat">
            <a:noFill/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57126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Tekst_Foto (liggend-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A631532A-13D8-A72F-08DE-406DB0F0BB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488950"/>
            <a:ext cx="6096000" cy="5387975"/>
          </a:xfrm>
          <a:custGeom>
            <a:avLst/>
            <a:gdLst>
              <a:gd name="connsiteX0" fmla="*/ 0 w 6096000"/>
              <a:gd name="connsiteY0" fmla="*/ 0 h 5387975"/>
              <a:gd name="connsiteX1" fmla="*/ 475939 w 6096000"/>
              <a:gd name="connsiteY1" fmla="*/ 0 h 5387975"/>
              <a:gd name="connsiteX2" fmla="*/ 475939 w 6096000"/>
              <a:gd name="connsiteY2" fmla="*/ 264017 h 5387975"/>
              <a:gd name="connsiteX3" fmla="*/ 1089007 w 6096000"/>
              <a:gd name="connsiteY3" fmla="*/ 890341 h 5387975"/>
              <a:gd name="connsiteX4" fmla="*/ 1105939 w 6096000"/>
              <a:gd name="connsiteY4" fmla="*/ 897954 h 5387975"/>
              <a:gd name="connsiteX5" fmla="*/ 1122870 w 6096000"/>
              <a:gd name="connsiteY5" fmla="*/ 890341 h 5387975"/>
              <a:gd name="connsiteX6" fmla="*/ 1735938 w 6096000"/>
              <a:gd name="connsiteY6" fmla="*/ 264017 h 5387975"/>
              <a:gd name="connsiteX7" fmla="*/ 1735938 w 6096000"/>
              <a:gd name="connsiteY7" fmla="*/ 0 h 5387975"/>
              <a:gd name="connsiteX8" fmla="*/ 6096000 w 6096000"/>
              <a:gd name="connsiteY8" fmla="*/ 0 h 5387975"/>
              <a:gd name="connsiteX9" fmla="*/ 6096000 w 6096000"/>
              <a:gd name="connsiteY9" fmla="*/ 5387975 h 5387975"/>
              <a:gd name="connsiteX10" fmla="*/ 0 w 6096000"/>
              <a:gd name="connsiteY10" fmla="*/ 5387975 h 538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5387975">
                <a:moveTo>
                  <a:pt x="0" y="0"/>
                </a:moveTo>
                <a:lnTo>
                  <a:pt x="475939" y="0"/>
                </a:lnTo>
                <a:lnTo>
                  <a:pt x="475939" y="264017"/>
                </a:lnTo>
                <a:cubicBezTo>
                  <a:pt x="475939" y="611960"/>
                  <a:pt x="1063939" y="879185"/>
                  <a:pt x="1089007" y="890341"/>
                </a:cubicBezTo>
                <a:lnTo>
                  <a:pt x="1105939" y="897954"/>
                </a:lnTo>
                <a:lnTo>
                  <a:pt x="1122870" y="890341"/>
                </a:lnTo>
                <a:cubicBezTo>
                  <a:pt x="1147939" y="879185"/>
                  <a:pt x="1735938" y="611960"/>
                  <a:pt x="1735938" y="264017"/>
                </a:cubicBezTo>
                <a:lnTo>
                  <a:pt x="1735938" y="0"/>
                </a:lnTo>
                <a:lnTo>
                  <a:pt x="6096000" y="0"/>
                </a:lnTo>
                <a:lnTo>
                  <a:pt x="6096000" y="5387975"/>
                </a:lnTo>
                <a:lnTo>
                  <a:pt x="0" y="538797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74F7B4-0A1D-2A06-E44F-9E8A753E2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49" y="430314"/>
            <a:ext cx="5119369" cy="60939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771A7A-8B68-CE2B-2AE2-FEC9DFE7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950" y="1413990"/>
            <a:ext cx="5119369" cy="446293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699D086-7B6B-245E-6C49-8050628B74A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71612B5-1B88-F9C7-C905-E7A7D13FCE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EABFCE-E7C7-4DF3-82E4-83DF81700163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56B5909-EEAD-986E-6A82-F2BE4BD9A4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4750" y="6251202"/>
            <a:ext cx="119173" cy="144000"/>
          </a:xfrm>
          <a:prstGeom prst="rect">
            <a:avLst/>
          </a:prstGeom>
        </p:spPr>
      </p:pic>
      <p:sp>
        <p:nvSpPr>
          <p:cNvPr id="24" name="Graphic 10">
            <a:extLst>
              <a:ext uri="{FF2B5EF4-FFF2-40B4-BE49-F238E27FC236}">
                <a16:creationId xmlns:a16="http://schemas.microsoft.com/office/drawing/2014/main" id="{E852860F-8275-E60D-839D-A38C0301651B}"/>
              </a:ext>
            </a:extLst>
          </p:cNvPr>
          <p:cNvSpPr/>
          <p:nvPr userDrawn="1"/>
        </p:nvSpPr>
        <p:spPr>
          <a:xfrm>
            <a:off x="6571939" y="-395074"/>
            <a:ext cx="1259999" cy="1781976"/>
          </a:xfrm>
          <a:custGeom>
            <a:avLst/>
            <a:gdLst>
              <a:gd name="connsiteX0" fmla="*/ 360000 w 720000"/>
              <a:gd name="connsiteY0" fmla="*/ 1018274 h 1018273"/>
              <a:gd name="connsiteX1" fmla="*/ 350325 w 720000"/>
              <a:gd name="connsiteY1" fmla="*/ 1013924 h 1018273"/>
              <a:gd name="connsiteX2" fmla="*/ 0 w 720000"/>
              <a:gd name="connsiteY2" fmla="*/ 656024 h 1018273"/>
              <a:gd name="connsiteX3" fmla="*/ 0 w 720000"/>
              <a:gd name="connsiteY3" fmla="*/ 360000 h 1018273"/>
              <a:gd name="connsiteX4" fmla="*/ 360000 w 720000"/>
              <a:gd name="connsiteY4" fmla="*/ 0 h 1018273"/>
              <a:gd name="connsiteX5" fmla="*/ 720000 w 720000"/>
              <a:gd name="connsiteY5" fmla="*/ 360000 h 1018273"/>
              <a:gd name="connsiteX6" fmla="*/ 720000 w 720000"/>
              <a:gd name="connsiteY6" fmla="*/ 656024 h 1018273"/>
              <a:gd name="connsiteX7" fmla="*/ 369675 w 720000"/>
              <a:gd name="connsiteY7" fmla="*/ 1013924 h 1018273"/>
              <a:gd name="connsiteX8" fmla="*/ 360000 w 720000"/>
              <a:gd name="connsiteY8" fmla="*/ 1018274 h 1018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000" h="1018273">
                <a:moveTo>
                  <a:pt x="360000" y="1018274"/>
                </a:moveTo>
                <a:lnTo>
                  <a:pt x="350325" y="1013924"/>
                </a:lnTo>
                <a:cubicBezTo>
                  <a:pt x="336000" y="1007549"/>
                  <a:pt x="0" y="854849"/>
                  <a:pt x="0" y="656024"/>
                </a:cubicBezTo>
                <a:lnTo>
                  <a:pt x="0" y="360000"/>
                </a:lnTo>
                <a:cubicBezTo>
                  <a:pt x="0" y="161475"/>
                  <a:pt x="161475" y="0"/>
                  <a:pt x="360000" y="0"/>
                </a:cubicBezTo>
                <a:cubicBezTo>
                  <a:pt x="558525" y="0"/>
                  <a:pt x="720000" y="161475"/>
                  <a:pt x="720000" y="360000"/>
                </a:cubicBezTo>
                <a:lnTo>
                  <a:pt x="720000" y="656024"/>
                </a:lnTo>
                <a:cubicBezTo>
                  <a:pt x="720000" y="854849"/>
                  <a:pt x="384000" y="1007549"/>
                  <a:pt x="369675" y="1013924"/>
                </a:cubicBezTo>
                <a:lnTo>
                  <a:pt x="360000" y="1018274"/>
                </a:lnTo>
                <a:close/>
              </a:path>
            </a:pathLst>
          </a:custGeom>
          <a:solidFill>
            <a:schemeClr val="accent1"/>
          </a:solidFill>
          <a:ln w="744" cap="flat">
            <a:noFill/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603643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Tekst_Foto (liggend-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74F7B4-0A1D-2A06-E44F-9E8A753E2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1939" y="430314"/>
            <a:ext cx="5119369" cy="609398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771A7A-8B68-CE2B-2AE2-FEC9DFE70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940" y="1413990"/>
            <a:ext cx="5119369" cy="446293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699D086-7B6B-245E-6C49-8050628B74A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71612B5-1B88-F9C7-C905-E7A7D13FCE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EABFCE-E7C7-4DF3-82E4-83DF81700163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56B5909-EEAD-986E-6A82-F2BE4BD9A4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4750" y="6251202"/>
            <a:ext cx="119173" cy="144000"/>
          </a:xfrm>
          <a:prstGeom prst="rect">
            <a:avLst/>
          </a:prstGeom>
        </p:spPr>
      </p:pic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93BE5239-AC02-C98F-6BDC-CED9E7619F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3" y="488950"/>
            <a:ext cx="6096000" cy="4897437"/>
          </a:xfrm>
          <a:custGeom>
            <a:avLst/>
            <a:gdLst>
              <a:gd name="connsiteX0" fmla="*/ 0 w 6096000"/>
              <a:gd name="connsiteY0" fmla="*/ 0 h 4897437"/>
              <a:gd name="connsiteX1" fmla="*/ 6096000 w 6096000"/>
              <a:gd name="connsiteY1" fmla="*/ 0 h 4897437"/>
              <a:gd name="connsiteX2" fmla="*/ 6096000 w 6096000"/>
              <a:gd name="connsiteY2" fmla="*/ 4897437 h 4897437"/>
              <a:gd name="connsiteX3" fmla="*/ 5619429 w 6096000"/>
              <a:gd name="connsiteY3" fmla="*/ 4897437 h 4897437"/>
              <a:gd name="connsiteX4" fmla="*/ 5128891 w 6096000"/>
              <a:gd name="connsiteY4" fmla="*/ 4406899 h 4897437"/>
              <a:gd name="connsiteX5" fmla="*/ 4924602 w 6096000"/>
              <a:gd name="connsiteY5" fmla="*/ 4406899 h 4897437"/>
              <a:gd name="connsiteX6" fmla="*/ 4434064 w 6096000"/>
              <a:gd name="connsiteY6" fmla="*/ 4897437 h 4897437"/>
              <a:gd name="connsiteX7" fmla="*/ 0 w 6096000"/>
              <a:gd name="connsiteY7" fmla="*/ 4897437 h 489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4897437">
                <a:moveTo>
                  <a:pt x="0" y="0"/>
                </a:moveTo>
                <a:lnTo>
                  <a:pt x="6096000" y="0"/>
                </a:lnTo>
                <a:lnTo>
                  <a:pt x="6096000" y="4897437"/>
                </a:lnTo>
                <a:lnTo>
                  <a:pt x="5619429" y="4897437"/>
                </a:lnTo>
                <a:cubicBezTo>
                  <a:pt x="5619429" y="4626926"/>
                  <a:pt x="5399402" y="4406899"/>
                  <a:pt x="5128891" y="4406899"/>
                </a:cubicBezTo>
                <a:lnTo>
                  <a:pt x="4924602" y="4406899"/>
                </a:lnTo>
                <a:cubicBezTo>
                  <a:pt x="4654091" y="4406899"/>
                  <a:pt x="4434064" y="4626926"/>
                  <a:pt x="4434064" y="4897437"/>
                </a:cubicBezTo>
                <a:lnTo>
                  <a:pt x="0" y="489743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13" name="Graphic 7">
            <a:extLst>
              <a:ext uri="{FF2B5EF4-FFF2-40B4-BE49-F238E27FC236}">
                <a16:creationId xmlns:a16="http://schemas.microsoft.com/office/drawing/2014/main" id="{3E880A29-0648-D23E-C69E-D29A95D3B8D5}"/>
              </a:ext>
            </a:extLst>
          </p:cNvPr>
          <p:cNvSpPr/>
          <p:nvPr userDrawn="1"/>
        </p:nvSpPr>
        <p:spPr>
          <a:xfrm rot="5400000" flipV="1">
            <a:off x="4536841" y="4793705"/>
            <a:ext cx="981076" cy="1185364"/>
          </a:xfrm>
          <a:custGeom>
            <a:avLst/>
            <a:gdLst>
              <a:gd name="connsiteX0" fmla="*/ 630000 w 1260000"/>
              <a:gd name="connsiteY0" fmla="*/ 0 h 1522368"/>
              <a:gd name="connsiteX1" fmla="*/ 0 w 1260000"/>
              <a:gd name="connsiteY1" fmla="*/ 630000 h 1522368"/>
              <a:gd name="connsiteX2" fmla="*/ 0 w 1260000"/>
              <a:gd name="connsiteY2" fmla="*/ 892369 h 1522368"/>
              <a:gd name="connsiteX3" fmla="*/ 630000 w 1260000"/>
              <a:gd name="connsiteY3" fmla="*/ 1522369 h 1522368"/>
              <a:gd name="connsiteX4" fmla="*/ 1260000 w 1260000"/>
              <a:gd name="connsiteY4" fmla="*/ 892369 h 1522368"/>
              <a:gd name="connsiteX5" fmla="*/ 1260000 w 1260000"/>
              <a:gd name="connsiteY5" fmla="*/ 630000 h 1522368"/>
              <a:gd name="connsiteX6" fmla="*/ 630000 w 1260000"/>
              <a:gd name="connsiteY6" fmla="*/ 0 h 152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0000" h="1522368">
                <a:moveTo>
                  <a:pt x="630000" y="0"/>
                </a:moveTo>
                <a:cubicBezTo>
                  <a:pt x="282581" y="0"/>
                  <a:pt x="0" y="282581"/>
                  <a:pt x="0" y="630000"/>
                </a:cubicBezTo>
                <a:lnTo>
                  <a:pt x="0" y="892369"/>
                </a:lnTo>
                <a:cubicBezTo>
                  <a:pt x="0" y="1239788"/>
                  <a:pt x="282581" y="1522369"/>
                  <a:pt x="630000" y="1522369"/>
                </a:cubicBezTo>
                <a:cubicBezTo>
                  <a:pt x="977419" y="1522369"/>
                  <a:pt x="1260000" y="1239788"/>
                  <a:pt x="1260000" y="892369"/>
                </a:cubicBezTo>
                <a:lnTo>
                  <a:pt x="1260000" y="630000"/>
                </a:lnTo>
                <a:cubicBezTo>
                  <a:pt x="1260000" y="282581"/>
                  <a:pt x="977419" y="0"/>
                  <a:pt x="630000" y="0"/>
                </a:cubicBezTo>
              </a:path>
            </a:pathLst>
          </a:custGeom>
          <a:solidFill>
            <a:schemeClr val="bg2"/>
          </a:solidFill>
          <a:ln w="1310" cap="flat">
            <a:noFill/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5175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Foto_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93BE5239-AC02-C98F-6BDC-CED9E7619F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140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Quote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>
            <a:extLst>
              <a:ext uri="{FF2B5EF4-FFF2-40B4-BE49-F238E27FC236}">
                <a16:creationId xmlns:a16="http://schemas.microsoft.com/office/drawing/2014/main" id="{93BE5239-AC02-C98F-6BDC-CED9E7619F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24A5B5-D83C-044B-A25F-55D493EC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489" y="904587"/>
            <a:ext cx="5116512" cy="1246495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081016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Quote_kleurvl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24A5B5-D83C-044B-A25F-55D493EC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489" y="904587"/>
            <a:ext cx="5116512" cy="1246495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EEE4E9C-7E6B-0A61-97CE-43525D5AFA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04450" y="5377218"/>
            <a:ext cx="2450950" cy="296156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7591D2D-7B1D-427E-D94C-843B162083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94262" y="2814015"/>
            <a:ext cx="1471326" cy="208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670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Leeg_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699D086-7B6B-245E-6C49-8050628B74A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nl-BE"/>
              <a:t>Titel van de presentatie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71612B5-1B88-F9C7-C905-E7A7D13FCE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BEABFCE-E7C7-4DF3-82E4-83DF81700163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56B5909-EEAD-986E-6A82-F2BE4BD9A4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34750" y="6251202"/>
            <a:ext cx="119173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280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Spreker_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771A7A-8B68-CE2B-2AE2-FEC9DFE7055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12401" y="979488"/>
            <a:ext cx="5398524" cy="4897437"/>
          </a:xfrm>
        </p:spPr>
        <p:txBody>
          <a:bodyPr anchor="t" anchorCtr="0"/>
          <a:lstStyle>
            <a:lvl1pPr>
              <a:lnSpc>
                <a:spcPct val="100000"/>
              </a:lnSpc>
              <a:spcAft>
                <a:spcPts val="0"/>
              </a:spcAft>
              <a:defRPr sz="2500">
                <a:solidFill>
                  <a:schemeClr val="tx2"/>
                </a:solidFill>
              </a:defRPr>
            </a:lvl1pPr>
            <a:lvl2pPr>
              <a:defRPr sz="1800" b="1"/>
            </a:lvl2pPr>
            <a:lvl3pPr marL="0" indent="0">
              <a:buNone/>
              <a:defRPr sz="1800"/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6F8BB22-ACFC-4427-E9D7-1D6C21DB1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88950" y="5880397"/>
            <a:ext cx="756864" cy="489600"/>
          </a:xfrm>
          <a:prstGeom prst="rect">
            <a:avLst/>
          </a:prstGeom>
        </p:spPr>
      </p:pic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1936CCC2-6996-2477-D488-DC8A49937D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45814" y="488950"/>
            <a:ext cx="3809723" cy="5387975"/>
          </a:xfrm>
          <a:custGeom>
            <a:avLst/>
            <a:gdLst>
              <a:gd name="connsiteX0" fmla="*/ 1903280 w 3806558"/>
              <a:gd name="connsiteY0" fmla="*/ 0 h 5383499"/>
              <a:gd name="connsiteX1" fmla="*/ 3806558 w 3806558"/>
              <a:gd name="connsiteY1" fmla="*/ 1903278 h 5383499"/>
              <a:gd name="connsiteX2" fmla="*/ 3806558 w 3806558"/>
              <a:gd name="connsiteY2" fmla="*/ 3468326 h 5383499"/>
              <a:gd name="connsiteX3" fmla="*/ 1954430 w 3806558"/>
              <a:gd name="connsiteY3" fmla="*/ 5360501 h 5383499"/>
              <a:gd name="connsiteX4" fmla="*/ 1903280 w 3806558"/>
              <a:gd name="connsiteY4" fmla="*/ 5383499 h 5383499"/>
              <a:gd name="connsiteX5" fmla="*/ 1852129 w 3806558"/>
              <a:gd name="connsiteY5" fmla="*/ 5360501 h 5383499"/>
              <a:gd name="connsiteX6" fmla="*/ 0 w 3806558"/>
              <a:gd name="connsiteY6" fmla="*/ 3468326 h 5383499"/>
              <a:gd name="connsiteX7" fmla="*/ 0 w 3806558"/>
              <a:gd name="connsiteY7" fmla="*/ 1903278 h 5383499"/>
              <a:gd name="connsiteX8" fmla="*/ 1903280 w 3806558"/>
              <a:gd name="connsiteY8" fmla="*/ 0 h 538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6558" h="5383499">
                <a:moveTo>
                  <a:pt x="1903280" y="0"/>
                </a:moveTo>
                <a:cubicBezTo>
                  <a:pt x="2952858" y="0"/>
                  <a:pt x="3806558" y="853699"/>
                  <a:pt x="3806558" y="1903278"/>
                </a:cubicBezTo>
                <a:lnTo>
                  <a:pt x="3806558" y="3468326"/>
                </a:lnTo>
                <a:cubicBezTo>
                  <a:pt x="3806558" y="4519491"/>
                  <a:pt x="2030165" y="5326798"/>
                  <a:pt x="1954430" y="5360501"/>
                </a:cubicBezTo>
                <a:lnTo>
                  <a:pt x="1903280" y="5383499"/>
                </a:lnTo>
                <a:lnTo>
                  <a:pt x="1852129" y="5360501"/>
                </a:lnTo>
                <a:cubicBezTo>
                  <a:pt x="1776394" y="5326798"/>
                  <a:pt x="0" y="4519491"/>
                  <a:pt x="0" y="3468326"/>
                </a:cubicBezTo>
                <a:lnTo>
                  <a:pt x="0" y="1903278"/>
                </a:lnTo>
                <a:cubicBezTo>
                  <a:pt x="0" y="853699"/>
                  <a:pt x="853700" y="0"/>
                  <a:pt x="190328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2014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_back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E66CF-A54F-8D6B-7F83-2E6E5EEAC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6076396"/>
            <a:ext cx="10721976" cy="415498"/>
          </a:xfrm>
        </p:spPr>
        <p:txBody>
          <a:bodyPr wrap="square" anchor="b" anchorCtr="0">
            <a:sp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D728D92-B488-A669-5CDC-99DE3022F3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94371" y="490213"/>
            <a:ext cx="405504" cy="4896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1EEFB54-CD8A-2CB1-5474-B7AC2DAB5C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5400" y="5876275"/>
            <a:ext cx="247680" cy="4896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31E69CA-8C10-AF23-F12C-8F3D65D349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9488" y="979488"/>
            <a:ext cx="979488" cy="1385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245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rtpagina">
    <p:bg>
      <p:bgPr>
        <a:solidFill>
          <a:srgbClr val="002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E58F899B-095B-7385-28FF-FFFC851F2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3319" y="3062938"/>
            <a:ext cx="6381105" cy="1366169"/>
          </a:xfrm>
        </p:spPr>
        <p:txBody>
          <a:bodyPr anchor="t">
            <a:normAutofit/>
          </a:bodyPr>
          <a:lstStyle>
            <a:lvl1pPr>
              <a:defRPr sz="4000" b="1">
                <a:solidFill>
                  <a:schemeClr val="bg1"/>
                </a:solidFill>
                <a:latin typeface="Lucida Sans" panose="020B0602030504020204" pitchFamily="34" charset="0"/>
              </a:defRPr>
            </a:lvl1pPr>
          </a:lstStyle>
          <a:p>
            <a:r>
              <a:rPr lang="nl-NL"/>
              <a:t>Hier komt de titel van de presentatie</a:t>
            </a:r>
            <a:endParaRPr lang="nl-BE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00E94864-3E35-F20F-9B57-1974EE4116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3321" y="4512318"/>
            <a:ext cx="6381106" cy="1079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rgbClr val="0069B4"/>
                </a:solidFill>
                <a:latin typeface="Lucida Sans" panose="020B0602030504020204" pitchFamily="34" charset="0"/>
              </a:defRPr>
            </a:lvl1pPr>
          </a:lstStyle>
          <a:p>
            <a:pPr lvl="0"/>
            <a:r>
              <a:rPr lang="nl-NL"/>
              <a:t>En hier de ondertitel van deze presentatie</a:t>
            </a:r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0050ADC0-02A4-2B64-D941-089BB0CA4D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35214" y="5756181"/>
            <a:ext cx="6399213" cy="304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0">
                <a:solidFill>
                  <a:schemeClr val="bg1"/>
                </a:solidFill>
                <a:latin typeface="Lucida Sans" panose="020B0602030504020204" pitchFamily="34" charset="0"/>
              </a:defRPr>
            </a:lvl1pPr>
          </a:lstStyle>
          <a:p>
            <a:pPr lvl="0"/>
            <a:r>
              <a:rPr lang="nl-NL"/>
              <a:t>Naam spreker, </a:t>
            </a:r>
            <a:fld id="{34FF9961-9290-411E-88A4-3CD526BB0A74}" type="datetime4">
              <a:rPr lang="nl-NL" smtClean="0"/>
              <a:t>1 maart 2023</a:t>
            </a:fld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6F2B001-1EC6-049A-B846-0060C1DE52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800" y="350041"/>
            <a:ext cx="3558019" cy="191332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CA5A91E-A312-A188-2062-9F7DBD3F77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2770" y="2310973"/>
            <a:ext cx="3239230" cy="453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754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ouds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B36A6376-FD74-0CF7-9F05-8FE4BD64D3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D588CA39-B393-EE96-16D4-BFC8820456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94577" y="1015321"/>
            <a:ext cx="5721350" cy="4957762"/>
          </a:xfrm>
        </p:spPr>
        <p:txBody>
          <a:bodyPr/>
          <a:lstStyle>
            <a:lvl1pPr>
              <a:lnSpc>
                <a:spcPct val="100000"/>
              </a:lnSpc>
              <a:buFont typeface="+mj-lt"/>
              <a:buAutoNum type="arabicPeriod"/>
              <a:defRPr sz="2800">
                <a:solidFill>
                  <a:srgbClr val="0069B4"/>
                </a:solidFill>
                <a:latin typeface="Lucida Sans" panose="020B0602030504020204" pitchFamily="34" charset="0"/>
              </a:defRPr>
            </a:lvl1pPr>
            <a:lvl2pPr marL="536575" indent="0">
              <a:lnSpc>
                <a:spcPct val="150000"/>
              </a:lnSpc>
              <a:buFontTx/>
              <a:buNone/>
              <a:defRPr sz="1400" b="1">
                <a:solidFill>
                  <a:srgbClr val="002A57"/>
                </a:solidFill>
                <a:latin typeface="Lucida Sans" panose="020B0602030504020204" pitchFamily="34" charset="0"/>
              </a:defRPr>
            </a:lvl2pPr>
            <a:lvl3pPr marL="914400" indent="0">
              <a:buFontTx/>
              <a:buNone/>
              <a:defRPr sz="1200" b="1">
                <a:latin typeface="Lucida Sans" panose="020B0602030504020204" pitchFamily="34" charset="0"/>
              </a:defRPr>
            </a:lvl3pPr>
            <a:lvl4pPr marL="1371600" indent="0">
              <a:buFontTx/>
              <a:buNone/>
              <a:defRPr sz="1200" b="1">
                <a:latin typeface="Lucida Sans" panose="020B0602030504020204" pitchFamily="34" charset="0"/>
              </a:defRPr>
            </a:lvl4pPr>
            <a:lvl5pPr marL="1828800" indent="0">
              <a:buFontTx/>
              <a:buNone/>
              <a:defRPr sz="1200" b="1">
                <a:latin typeface="Lucida Sans" panose="020B0602030504020204" pitchFamily="34" charset="0"/>
              </a:defRPr>
            </a:lvl5pPr>
          </a:lstStyle>
          <a:p>
            <a:pPr lvl="0"/>
            <a:r>
              <a:rPr lang="nl-NL"/>
              <a:t>Dit is een hoofdtitel</a:t>
            </a:r>
          </a:p>
          <a:p>
            <a:pPr lvl="1"/>
            <a:r>
              <a:rPr lang="nl-NL"/>
              <a:t>Hier komt een subtitel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2956499C-45CA-21EA-98B4-F6C88FE825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27521"/>
            <a:ext cx="3287194" cy="2519913"/>
          </a:xfrm>
          <a:prstGeom prst="rect">
            <a:avLst/>
          </a:prstGeom>
        </p:spPr>
      </p:pic>
      <p:sp>
        <p:nvSpPr>
          <p:cNvPr id="17" name="Ovaal 16">
            <a:extLst>
              <a:ext uri="{FF2B5EF4-FFF2-40B4-BE49-F238E27FC236}">
                <a16:creationId xmlns:a16="http://schemas.microsoft.com/office/drawing/2014/main" id="{6885DBEF-549E-6F70-0BCE-733127C83410}"/>
              </a:ext>
            </a:extLst>
          </p:cNvPr>
          <p:cNvSpPr/>
          <p:nvPr userDrawn="1"/>
        </p:nvSpPr>
        <p:spPr>
          <a:xfrm>
            <a:off x="11618512" y="611364"/>
            <a:ext cx="252000" cy="252000"/>
          </a:xfrm>
          <a:prstGeom prst="ellipse">
            <a:avLst/>
          </a:prstGeom>
          <a:noFill/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Tijdelijke aanduiding voor dianummer 4">
            <a:extLst>
              <a:ext uri="{FF2B5EF4-FFF2-40B4-BE49-F238E27FC236}">
                <a16:creationId xmlns:a16="http://schemas.microsoft.com/office/drawing/2014/main" id="{5EAF6B94-645D-A253-CF43-A48AEDC74953}"/>
              </a:ext>
            </a:extLst>
          </p:cNvPr>
          <p:cNvSpPr txBox="1">
            <a:spLocks/>
          </p:cNvSpPr>
          <p:nvPr userDrawn="1"/>
        </p:nvSpPr>
        <p:spPr>
          <a:xfrm>
            <a:off x="11517568" y="545371"/>
            <a:ext cx="446987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800" kern="1200">
                <a:solidFill>
                  <a:srgbClr val="0069B4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060CE89-F4B4-4FD1-801C-DC5CE5283CC4}" type="slidenum">
              <a:rPr lang="nl-BE" smtClean="0">
                <a:solidFill>
                  <a:srgbClr val="0069B4"/>
                </a:solidFill>
              </a:rPr>
              <a:pPr algn="ctr"/>
              <a:t>‹nr.›</a:t>
            </a:fld>
            <a:endParaRPr lang="nl-BE">
              <a:solidFill>
                <a:srgbClr val="0069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0247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rysBoog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al 7">
            <a:extLst>
              <a:ext uri="{FF2B5EF4-FFF2-40B4-BE49-F238E27FC236}">
                <a16:creationId xmlns:a16="http://schemas.microsoft.com/office/drawing/2014/main" id="{20424EF4-41F3-912F-F66D-C34094C9AE78}"/>
              </a:ext>
            </a:extLst>
          </p:cNvPr>
          <p:cNvSpPr/>
          <p:nvPr userDrawn="1"/>
        </p:nvSpPr>
        <p:spPr>
          <a:xfrm>
            <a:off x="11618512" y="611364"/>
            <a:ext cx="252000" cy="252000"/>
          </a:xfrm>
          <a:prstGeom prst="ellipse">
            <a:avLst/>
          </a:prstGeom>
          <a:noFill/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ijdelijke aanduiding voor dianummer 4">
            <a:extLst>
              <a:ext uri="{FF2B5EF4-FFF2-40B4-BE49-F238E27FC236}">
                <a16:creationId xmlns:a16="http://schemas.microsoft.com/office/drawing/2014/main" id="{E1E10CAB-17E4-ED94-DF83-BDA13E358D4D}"/>
              </a:ext>
            </a:extLst>
          </p:cNvPr>
          <p:cNvSpPr txBox="1">
            <a:spLocks/>
          </p:cNvSpPr>
          <p:nvPr userDrawn="1"/>
        </p:nvSpPr>
        <p:spPr>
          <a:xfrm>
            <a:off x="11517568" y="545371"/>
            <a:ext cx="446987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800" kern="1200">
                <a:solidFill>
                  <a:srgbClr val="0069B4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060CE89-F4B4-4FD1-801C-DC5CE5283CC4}" type="slidenum">
              <a:rPr lang="nl-BE" smtClean="0">
                <a:solidFill>
                  <a:srgbClr val="0069B4"/>
                </a:solidFill>
              </a:rPr>
              <a:pPr algn="ctr"/>
              <a:t>‹nr.›</a:t>
            </a:fld>
            <a:endParaRPr lang="nl-BE">
              <a:solidFill>
                <a:srgbClr val="0069B4"/>
              </a:solidFill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BE6A38D-B168-1A23-63A9-3323B2B42E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D46DD8C3-DF3E-7B55-A6AF-D15754F69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87" b="3584"/>
          <a:stretch/>
        </p:blipFill>
        <p:spPr>
          <a:xfrm>
            <a:off x="321488" y="620276"/>
            <a:ext cx="362271" cy="290219"/>
          </a:xfrm>
          <a:prstGeom prst="rect">
            <a:avLst/>
          </a:prstGeom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2557124-9313-99B9-2D6C-1458766CB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879" y="330491"/>
            <a:ext cx="10515600" cy="832079"/>
          </a:xfrm>
        </p:spPr>
        <p:txBody>
          <a:bodyPr/>
          <a:lstStyle>
            <a:lvl1pPr>
              <a:defRPr sz="2800" b="1">
                <a:solidFill>
                  <a:srgbClr val="0069B4"/>
                </a:solidFill>
                <a:latin typeface="Lucida Sans" panose="020B0602030504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EB9DDF4E-36C3-0E7E-C169-46544E9CA7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1266" y="1338163"/>
            <a:ext cx="9225733" cy="4779962"/>
          </a:xfrm>
        </p:spPr>
        <p:txBody>
          <a:bodyPr/>
          <a:lstStyle>
            <a:lvl1pPr marL="0" indent="0">
              <a:buFontTx/>
              <a:buNone/>
              <a:defRPr sz="2100" b="1">
                <a:solidFill>
                  <a:srgbClr val="002A57"/>
                </a:solidFill>
                <a:latin typeface="Lucida Sans" panose="020B0602030504020204" pitchFamily="34" charset="0"/>
              </a:defRPr>
            </a:lvl1pPr>
            <a:lvl2pPr marL="0" indent="0">
              <a:lnSpc>
                <a:spcPct val="150000"/>
              </a:lnSpc>
              <a:buFontTx/>
              <a:buNone/>
              <a:defRPr sz="1500" b="0">
                <a:solidFill>
                  <a:srgbClr val="002A57"/>
                </a:solidFill>
                <a:latin typeface="Lucida Sans" panose="020B0602030504020204" pitchFamily="34" charset="0"/>
              </a:defRPr>
            </a:lvl2pPr>
            <a:lvl3pPr marL="0" indent="0">
              <a:lnSpc>
                <a:spcPct val="150000"/>
              </a:lnSpc>
              <a:buFontTx/>
              <a:buNone/>
              <a:defRPr sz="1500" b="1">
                <a:solidFill>
                  <a:srgbClr val="0069B4"/>
                </a:solidFill>
                <a:latin typeface="Lucida Sans" panose="020B0602030504020204" pitchFamily="34" charset="0"/>
              </a:defRPr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Dit is kop 2</a:t>
            </a:r>
          </a:p>
          <a:p>
            <a:pPr lvl="1"/>
            <a:r>
              <a:rPr lang="nl-NL"/>
              <a:t>Dit is een bodytekst</a:t>
            </a:r>
          </a:p>
          <a:p>
            <a:pPr lvl="2"/>
            <a:r>
              <a:rPr lang="nl-NL"/>
              <a:t>Dit is kop 3</a:t>
            </a:r>
          </a:p>
        </p:txBody>
      </p:sp>
    </p:spTree>
    <p:extLst>
      <p:ext uri="{BB962C8B-B14F-4D97-AF65-F5344CB8AC3E}">
        <p14:creationId xmlns:p14="http://schemas.microsoft.com/office/powerpoint/2010/main" val="2837623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D338C91-53FC-6511-7BF9-9FC9B1DD6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E3ECC0C-1156-91A8-70DB-FAB78D317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0AD7D4-6EAE-9201-7E03-D8CCFF886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C473DE-6997-4697-B5D8-9A68F02CDBA4}" type="datetimeFigureOut">
              <a:rPr lang="en-BE" smtClean="0"/>
              <a:t>09/18/2026</a:t>
            </a:fld>
            <a:endParaRPr lang="en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619889-B4C0-583A-CA7C-9AB1C9DB38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086AD13-E57B-63F2-F076-D4426768E3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0C7D02-2F37-4FC6-B66E-E030686CE834}" type="slidenum">
              <a:rPr lang="en-BE" smtClean="0"/>
              <a:t>‹nr.›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8947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F17172E-06B0-298B-FA22-3B46FDB1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49" y="430314"/>
            <a:ext cx="11210925" cy="6093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004C7DE-7495-ACCB-D93B-4D2C68BC7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537" y="1413989"/>
            <a:ext cx="11210926" cy="44629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33A0A6-6E9A-E8A4-DC2D-7DA80A120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121400"/>
            <a:ext cx="5114925" cy="280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BE"/>
              <a:t>Titel van de presentatie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7888DD-3E14-2C04-3894-6494903AC8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4750" y="6121400"/>
            <a:ext cx="365124" cy="2808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BEABFCE-E7C7-4DF3-82E4-83DF81700163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358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244800" indent="-244800" algn="l" defTabSz="914400" rtl="0" eaLnBrk="1" latinLnBrk="0" hangingPunct="1">
        <a:lnSpc>
          <a:spcPct val="112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489600" indent="-244800" algn="l" defTabSz="914400" rtl="0" eaLnBrk="1" latinLnBrk="0" hangingPunct="1">
        <a:lnSpc>
          <a:spcPct val="112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34400" indent="-244800" algn="l" defTabSz="914400" rtl="0" eaLnBrk="1" latinLnBrk="0" hangingPunct="1">
        <a:lnSpc>
          <a:spcPct val="112000"/>
        </a:lnSpc>
        <a:spcBef>
          <a:spcPts val="0"/>
        </a:spcBef>
        <a:buClr>
          <a:schemeClr val="accent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55">
          <p15:clr>
            <a:srgbClr val="F26B43"/>
          </p15:clr>
        </p15:guide>
        <p15:guide id="2" pos="308">
          <p15:clr>
            <a:srgbClr val="F26B43"/>
          </p15:clr>
        </p15:guide>
        <p15:guide id="3" pos="463">
          <p15:clr>
            <a:srgbClr val="F26B43"/>
          </p15:clr>
        </p15:guide>
        <p15:guide id="4" pos="617">
          <p15:clr>
            <a:srgbClr val="F26B43"/>
          </p15:clr>
        </p15:guide>
        <p15:guide id="5" pos="7524">
          <p15:clr>
            <a:srgbClr val="F26B43"/>
          </p15:clr>
        </p15:guide>
        <p15:guide id="6" pos="7370">
          <p15:clr>
            <a:srgbClr val="F26B43"/>
          </p15:clr>
        </p15:guide>
        <p15:guide id="7" pos="7216">
          <p15:clr>
            <a:srgbClr val="F26B43"/>
          </p15:clr>
        </p15:guide>
        <p15:guide id="8" pos="7062">
          <p15:clr>
            <a:srgbClr val="F26B43"/>
          </p15:clr>
        </p15:guide>
        <p15:guide id="9" orient="horz" pos="155">
          <p15:clr>
            <a:srgbClr val="F26B43"/>
          </p15:clr>
        </p15:guide>
        <p15:guide id="10" orient="horz" pos="308">
          <p15:clr>
            <a:srgbClr val="F26B43"/>
          </p15:clr>
        </p15:guide>
        <p15:guide id="11" orient="horz" pos="463">
          <p15:clr>
            <a:srgbClr val="F26B43"/>
          </p15:clr>
        </p15:guide>
        <p15:guide id="12" orient="horz" pos="617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10">
          <p15:clr>
            <a:srgbClr val="F26B43"/>
          </p15:clr>
        </p15:guide>
        <p15:guide id="15" orient="horz" pos="3856">
          <p15:clr>
            <a:srgbClr val="F26B43"/>
          </p15:clr>
        </p15:guide>
        <p15:guide id="16" orient="horz" pos="37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41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3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hyperlink" Target="http://www.fluvius.be/" TargetMode="External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telenet.be/" TargetMode="External"/><Relationship Id="rId5" Type="http://schemas.openxmlformats.org/officeDocument/2006/relationships/hyperlink" Target="http://www.proximus.be/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://www.farys.be/" TargetMode="External"/><Relationship Id="rId9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8B49D-56AC-AB01-CF30-0D4658E47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735" y="1812022"/>
            <a:ext cx="7935984" cy="3305262"/>
          </a:xfrm>
        </p:spPr>
        <p:txBody>
          <a:bodyPr>
            <a:noAutofit/>
          </a:bodyPr>
          <a:lstStyle/>
          <a:p>
            <a:r>
              <a:rPr lang="nl-NL" sz="3600" b="0" dirty="0">
                <a:solidFill>
                  <a:srgbClr val="FFFFFF"/>
                </a:solidFill>
                <a:latin typeface="Flanders Art Sans"/>
              </a:rPr>
              <a:t>Rioleringswerken in Haeyershoek – Diggieweg te Brakel</a:t>
            </a:r>
            <a:br>
              <a:rPr lang="nl-BE" sz="3200" b="0" dirty="0">
                <a:solidFill>
                  <a:srgbClr val="196E8B"/>
                </a:solidFill>
                <a:latin typeface="Flanders Art Sans"/>
              </a:rPr>
            </a:br>
            <a:br>
              <a:rPr lang="nl-BE" sz="3200" b="0" dirty="0">
                <a:solidFill>
                  <a:srgbClr val="196E8B"/>
                </a:solidFill>
                <a:latin typeface="Flanders Art Sans"/>
              </a:rPr>
            </a:br>
            <a:br>
              <a:rPr lang="nl-BE" sz="3200" b="0" dirty="0">
                <a:solidFill>
                  <a:srgbClr val="196E8B"/>
                </a:solidFill>
                <a:latin typeface="Flanders Art Sans"/>
              </a:rPr>
            </a:br>
            <a:br>
              <a:rPr lang="nl-BE" sz="3200" b="0" dirty="0">
                <a:solidFill>
                  <a:srgbClr val="196E8B"/>
                </a:solidFill>
                <a:latin typeface="Flanders Art Sans"/>
              </a:rPr>
            </a:br>
            <a:br>
              <a:rPr lang="nl-BE" sz="3200" b="0" dirty="0">
                <a:solidFill>
                  <a:srgbClr val="196E8B"/>
                </a:solidFill>
                <a:latin typeface="Flanders Art Sans"/>
              </a:rPr>
            </a:br>
            <a:br>
              <a:rPr lang="nl-BE" sz="3200" b="0" dirty="0">
                <a:solidFill>
                  <a:srgbClr val="196E8B"/>
                </a:solidFill>
                <a:latin typeface="Flanders Art Sans"/>
              </a:rPr>
            </a:br>
            <a:br>
              <a:rPr lang="nl-BE" sz="3200" b="0" dirty="0">
                <a:solidFill>
                  <a:srgbClr val="196E8B"/>
                </a:solidFill>
                <a:latin typeface="Flanders Art Sans"/>
              </a:rPr>
            </a:br>
            <a:endParaRPr lang="nl-BE" sz="3200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3A465D9-765D-FB08-9D6D-198C70F00CD4}"/>
              </a:ext>
            </a:extLst>
          </p:cNvPr>
          <p:cNvSpPr txBox="1"/>
          <p:nvPr/>
        </p:nvSpPr>
        <p:spPr>
          <a:xfrm>
            <a:off x="3914776" y="3464653"/>
            <a:ext cx="393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sng" strike="noStrike" kern="1200" cap="none" spc="0" normalizeH="0" baseline="0" noProof="0" dirty="0">
                <a:ln>
                  <a:noFill/>
                </a:ln>
                <a:solidFill>
                  <a:srgbClr val="D6E5AF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Infovergadering </a:t>
            </a:r>
            <a:r>
              <a:rPr lang="nl-BE" u="sng" dirty="0">
                <a:solidFill>
                  <a:srgbClr val="D6E5AF"/>
                </a:solidFill>
                <a:latin typeface="Flanders Art Sans"/>
              </a:rPr>
              <a:t>16 september </a:t>
            </a:r>
            <a:r>
              <a:rPr kumimoji="0" lang="nl-BE" sz="1800" b="0" i="0" u="sng" strike="noStrike" kern="1200" cap="none" spc="0" normalizeH="0" baseline="0" noProof="0" dirty="0">
                <a:ln>
                  <a:noFill/>
                </a:ln>
                <a:solidFill>
                  <a:srgbClr val="D6E5AF"/>
                </a:solidFill>
                <a:effectLst/>
                <a:uLnTx/>
                <a:uFillTx/>
                <a:latin typeface="Flanders Art Sans"/>
                <a:ea typeface="+mn-ea"/>
                <a:cs typeface="+mn-cs"/>
              </a:rPr>
              <a:t>2026</a:t>
            </a:r>
            <a:endParaRPr kumimoji="0" lang="en-BE" sz="1800" b="0" i="0" u="none" strike="noStrike" kern="1200" cap="none" spc="0" normalizeH="0" baseline="0" noProof="0" dirty="0">
              <a:ln>
                <a:noFill/>
              </a:ln>
              <a:solidFill>
                <a:srgbClr val="D6E5A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018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5DF6D97-D9BA-1076-AE79-A4A43AA407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18629" y="1441643"/>
            <a:ext cx="7385050" cy="4019525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dirty="0"/>
              <a:t>Wie is wie?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dirty="0"/>
              <a:t>Waarom zijn deze werken nodig?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dirty="0"/>
              <a:t>Scheiden en afkoppelen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dirty="0"/>
              <a:t>Keuring en financiële tussenkomst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dirty="0"/>
              <a:t>Mobiliteit en weginrichting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dirty="0"/>
              <a:t>  Aandachtspunten</a:t>
            </a:r>
          </a:p>
        </p:txBody>
      </p:sp>
      <p:pic>
        <p:nvPicPr>
          <p:cNvPr id="4" name="Afbeelding 747795763" descr="Goegebeur Studieburo">
            <a:extLst>
              <a:ext uri="{FF2B5EF4-FFF2-40B4-BE49-F238E27FC236}">
                <a16:creationId xmlns:a16="http://schemas.microsoft.com/office/drawing/2014/main" id="{02FC0436-A488-F0E3-0E15-F7A96F105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01100" y="6197073"/>
            <a:ext cx="1714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6" descr="Over Brakel | Gemeente Brakel">
            <a:extLst>
              <a:ext uri="{FF2B5EF4-FFF2-40B4-BE49-F238E27FC236}">
                <a16:creationId xmlns:a16="http://schemas.microsoft.com/office/drawing/2014/main" id="{ADBBF6DC-5D7C-9C6C-2FD3-DB88221DE0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3122" y="6129636"/>
            <a:ext cx="1301262" cy="59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6484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2E628-DA21-ED90-A419-E66E95D12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9B5283-0223-7812-0836-A50464D13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Situering project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9EA3C64-DD26-4046-9971-7D8BCCD295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163" y="1162570"/>
            <a:ext cx="9629454" cy="5133056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540AE640-0EBC-2E9F-9C85-3FE3334E074E}"/>
              </a:ext>
            </a:extLst>
          </p:cNvPr>
          <p:cNvSpPr/>
          <p:nvPr/>
        </p:nvSpPr>
        <p:spPr>
          <a:xfrm rot="19376826">
            <a:off x="1298699" y="2852537"/>
            <a:ext cx="3777928" cy="13231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F4B8A0D5-0E80-989F-18E3-EFDB1A390846}"/>
              </a:ext>
            </a:extLst>
          </p:cNvPr>
          <p:cNvSpPr/>
          <p:nvPr/>
        </p:nvSpPr>
        <p:spPr>
          <a:xfrm rot="2072251">
            <a:off x="1611092" y="4195098"/>
            <a:ext cx="3777928" cy="13231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36808147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8D9BA-9E42-A210-4695-5332371AC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45632-89B1-9193-8A65-DCD2AEB8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Waarom zijn deze werken nodig?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B21DAEE-56E0-88EB-3169-C0C7DB726D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293" t="18824" r="13639"/>
          <a:stretch>
            <a:fillRect/>
          </a:stretch>
        </p:blipFill>
        <p:spPr>
          <a:xfrm>
            <a:off x="0" y="1148173"/>
            <a:ext cx="4303059" cy="570982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7D6CE49F-4CAE-EB09-69A3-A0032AFDD57A}"/>
              </a:ext>
            </a:extLst>
          </p:cNvPr>
          <p:cNvSpPr txBox="1"/>
          <p:nvPr/>
        </p:nvSpPr>
        <p:spPr>
          <a:xfrm>
            <a:off x="4965730" y="1730187"/>
            <a:ext cx="7323806" cy="3275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0069B4"/>
                </a:solidFill>
                <a:latin typeface="Lucida Sans" panose="020B0602030504020204" pitchFamily="34" charset="0"/>
              </a:rPr>
              <a:t>Verbeteren van de werking van de waterzuivering</a:t>
            </a:r>
          </a:p>
          <a:p>
            <a:pPr marL="285750" lvl="1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0069B4"/>
                </a:solidFill>
                <a:latin typeface="Lucida Sans" panose="020B0602030504020204" pitchFamily="34" charset="0"/>
              </a:rPr>
              <a:t>Beperken van wateroverlast en </a:t>
            </a:r>
            <a:r>
              <a:rPr lang="nl-BE" dirty="0" err="1">
                <a:solidFill>
                  <a:srgbClr val="0069B4"/>
                </a:solidFill>
                <a:latin typeface="Lucida Sans" panose="020B0602030504020204" pitchFamily="34" charset="0"/>
              </a:rPr>
              <a:t>overstortingen</a:t>
            </a:r>
            <a:endParaRPr lang="nl-BE" dirty="0">
              <a:solidFill>
                <a:srgbClr val="0069B4"/>
              </a:solidFill>
              <a:latin typeface="Lucida Sans" panose="020B0602030504020204" pitchFamily="34" charset="0"/>
            </a:endParaRPr>
          </a:p>
          <a:p>
            <a:pPr marL="285750" lvl="1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0069B4"/>
                </a:solidFill>
                <a:latin typeface="Lucida Sans" panose="020B0602030504020204" pitchFamily="34" charset="0"/>
              </a:rPr>
              <a:t>Vernieuwen en optimaliseren van het rioleringsnet</a:t>
            </a:r>
          </a:p>
          <a:p>
            <a:pPr marL="285750" lvl="1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0069B4"/>
                </a:solidFill>
                <a:latin typeface="Lucida Sans" panose="020B0602030504020204" pitchFamily="34" charset="0"/>
              </a:rPr>
              <a:t>Aanleg en vernieuwing van nutsleidingen</a:t>
            </a:r>
          </a:p>
          <a:p>
            <a:pPr marL="285750" lvl="1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0069B4"/>
                </a:solidFill>
                <a:latin typeface="Lucida Sans" panose="020B0602030504020204" pitchFamily="34" charset="0"/>
              </a:rPr>
              <a:t>Verbeteren van de verkeersveiligheid en weginfrastructuur</a:t>
            </a:r>
          </a:p>
          <a:p>
            <a:pPr marL="285750" lvl="1" indent="-28575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0069B4"/>
                </a:solidFill>
                <a:latin typeface="Lucida Sans" panose="020B0602030504020204" pitchFamily="34" charset="0"/>
              </a:rPr>
              <a:t>Creëren van een leefbare en toekomstgerichte leefomgeving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sz="2400" dirty="0">
              <a:solidFill>
                <a:srgbClr val="0843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2654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0EB02-B2A1-D773-6036-8E8A44FB9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7" descr="ILL-afwatering-overstort-klein">
            <a:extLst>
              <a:ext uri="{FF2B5EF4-FFF2-40B4-BE49-F238E27FC236}">
                <a16:creationId xmlns:a16="http://schemas.microsoft.com/office/drawing/2014/main" id="{CEF5C593-F6CC-76A7-5A5C-DF6DA072A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534" y="4524876"/>
            <a:ext cx="2421564" cy="2256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462741F-6429-C7DC-FA29-3CA3FEF2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3600" b="0">
                <a:solidFill>
                  <a:srgbClr val="196E8B"/>
                </a:solidFill>
                <a:latin typeface="Flanders Art Sans"/>
              </a:rPr>
              <a:t>Wat zijn scheiden en afkoppelen?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93D7148-87A0-6DB4-0EF6-3C91EAEB0F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1266" y="1338163"/>
            <a:ext cx="10647784" cy="4779962"/>
          </a:xfrm>
        </p:spPr>
        <p:txBody>
          <a:bodyPr>
            <a:normAutofit/>
          </a:bodyPr>
          <a:lstStyle/>
          <a:p>
            <a:pPr lvl="1" algn="just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nl-BE" altLang="en-US" sz="1500">
                <a:solidFill>
                  <a:srgbClr val="0069B4"/>
                </a:solidFill>
              </a:rPr>
              <a:t>Wetgeving</a:t>
            </a:r>
          </a:p>
          <a:p>
            <a:pPr marL="1085850" lvl="2" indent="-171450" algn="just">
              <a:spcBef>
                <a:spcPct val="0"/>
              </a:spcBef>
              <a:buFontTx/>
              <a:buChar char="-"/>
            </a:pPr>
            <a:r>
              <a:rPr lang="nl-NL" altLang="en-US" b="0">
                <a:solidFill>
                  <a:srgbClr val="0069B4"/>
                </a:solidFill>
              </a:rPr>
              <a:t>Europese kaderrichtlijn water en stedelijk afvalwater – </a:t>
            </a:r>
            <a:r>
              <a:rPr lang="nl-NL" altLang="en-US">
                <a:solidFill>
                  <a:srgbClr val="0069B4"/>
                </a:solidFill>
              </a:rPr>
              <a:t>al het afvalwater moet gezuiverd worden</a:t>
            </a:r>
          </a:p>
          <a:p>
            <a:pPr marL="1085850" lvl="2" indent="-171450" algn="just">
              <a:spcBef>
                <a:spcPct val="0"/>
              </a:spcBef>
              <a:buFontTx/>
              <a:buChar char="-"/>
            </a:pPr>
            <a:r>
              <a:rPr lang="nl-NL" altLang="en-US" b="0">
                <a:solidFill>
                  <a:srgbClr val="0069B4"/>
                </a:solidFill>
              </a:rPr>
              <a:t>Vlaanderen Wetgeving VLAREM II</a:t>
            </a:r>
          </a:p>
          <a:p>
            <a:pPr marL="2457450" lvl="3" indent="-171450" algn="just">
              <a:spcBef>
                <a:spcPct val="0"/>
              </a:spcBef>
              <a:buFontTx/>
              <a:buChar char="-"/>
            </a:pPr>
            <a:r>
              <a:rPr lang="nl-NL" altLang="en-US" sz="1400" b="0">
                <a:solidFill>
                  <a:srgbClr val="0069B4"/>
                </a:solidFill>
              </a:rPr>
              <a:t>Hemelwater gescheiden afvoeren: zowel op privé als openbaar domein</a:t>
            </a:r>
          </a:p>
          <a:p>
            <a:pPr marL="2457450" lvl="3" indent="-171450" algn="just">
              <a:spcBef>
                <a:spcPct val="0"/>
              </a:spcBef>
              <a:buFontTx/>
              <a:buChar char="-"/>
            </a:pPr>
            <a:r>
              <a:rPr lang="nl-NL" altLang="en-US" sz="1400" b="1">
                <a:solidFill>
                  <a:srgbClr val="0069B4"/>
                </a:solidFill>
              </a:rPr>
              <a:t>Aansluitingsplicht</a:t>
            </a:r>
            <a:r>
              <a:rPr lang="nl-NL" altLang="en-US" sz="1400" b="0">
                <a:solidFill>
                  <a:srgbClr val="0069B4"/>
                </a:solidFill>
              </a:rPr>
              <a:t> voor afvalwater</a:t>
            </a:r>
          </a:p>
          <a:p>
            <a:pPr lvl="2" algn="just">
              <a:spcBef>
                <a:spcPct val="0"/>
              </a:spcBef>
            </a:pPr>
            <a:endParaRPr lang="nl-BE" altLang="en-US" sz="1500">
              <a:solidFill>
                <a:srgbClr val="0069B4"/>
              </a:solidFill>
            </a:endParaRPr>
          </a:p>
          <a:p>
            <a:pPr lvl="1" algn="just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nl-BE" altLang="en-US" sz="1500">
                <a:solidFill>
                  <a:srgbClr val="0069B4"/>
                </a:solidFill>
              </a:rPr>
              <a:t>Waarom een </a:t>
            </a:r>
            <a:r>
              <a:rPr lang="nl-BE" altLang="en-US" sz="1500" b="1">
                <a:solidFill>
                  <a:srgbClr val="0069B4"/>
                </a:solidFill>
              </a:rPr>
              <a:t>gescheiden stelsel?</a:t>
            </a:r>
            <a:endParaRPr lang="nl-BE" altLang="en-US" sz="1200" b="1">
              <a:solidFill>
                <a:srgbClr val="0069B4"/>
              </a:solidFill>
            </a:endParaRPr>
          </a:p>
          <a:p>
            <a:pPr marL="1085850" lvl="2" indent="-171450" algn="just">
              <a:spcBef>
                <a:spcPct val="0"/>
              </a:spcBef>
              <a:buFontTx/>
              <a:buChar char="-"/>
            </a:pPr>
            <a:r>
              <a:rPr lang="nl-NL" altLang="en-US" sz="1200" b="0">
                <a:solidFill>
                  <a:srgbClr val="0069B4"/>
                </a:solidFill>
              </a:rPr>
              <a:t>Kleine hoeveelheid afvalwater vervuilt gigantische hoeveelheid proper hemelwater</a:t>
            </a:r>
          </a:p>
          <a:p>
            <a:pPr marL="1085850" lvl="2" indent="-171450" algn="just">
              <a:spcBef>
                <a:spcPct val="0"/>
              </a:spcBef>
              <a:buFontTx/>
              <a:buChar char="-"/>
            </a:pPr>
            <a:r>
              <a:rPr lang="nl-NL" altLang="en-US" sz="1200" b="0">
                <a:solidFill>
                  <a:srgbClr val="0069B4"/>
                </a:solidFill>
              </a:rPr>
              <a:t>Verdroging</a:t>
            </a:r>
          </a:p>
          <a:p>
            <a:pPr marL="1085850" lvl="2" indent="-171450" algn="just">
              <a:spcBef>
                <a:spcPct val="0"/>
              </a:spcBef>
              <a:buFontTx/>
              <a:buChar char="-"/>
            </a:pPr>
            <a:r>
              <a:rPr lang="nl-NL" altLang="en-US" sz="1200" b="0">
                <a:solidFill>
                  <a:srgbClr val="0069B4"/>
                </a:solidFill>
              </a:rPr>
              <a:t>Overstorten blijven voor vervuiling zorgen</a:t>
            </a:r>
          </a:p>
          <a:p>
            <a:pPr marL="1085850" lvl="2" indent="-171450" algn="just">
              <a:spcBef>
                <a:spcPct val="0"/>
              </a:spcBef>
              <a:buFontTx/>
              <a:buChar char="-"/>
            </a:pPr>
            <a:r>
              <a:rPr lang="nl-NL" altLang="en-US" sz="1200" b="0">
                <a:solidFill>
                  <a:srgbClr val="0069B4"/>
                </a:solidFill>
              </a:rPr>
              <a:t>Rendement van de zuivering is te laag</a:t>
            </a:r>
          </a:p>
        </p:txBody>
      </p:sp>
      <p:pic>
        <p:nvPicPr>
          <p:cNvPr id="5" name="Picture 9" descr="ILL-afwatering-klein">
            <a:extLst>
              <a:ext uri="{FF2B5EF4-FFF2-40B4-BE49-F238E27FC236}">
                <a16:creationId xmlns:a16="http://schemas.microsoft.com/office/drawing/2014/main" id="{C1971DBE-47AA-132C-4019-52715E325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2037" y="4568518"/>
            <a:ext cx="2362860" cy="221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940FA297-4030-8F14-5A3F-D6B84B94C657}"/>
              </a:ext>
            </a:extLst>
          </p:cNvPr>
          <p:cNvCxnSpPr/>
          <p:nvPr/>
        </p:nvCxnSpPr>
        <p:spPr>
          <a:xfrm>
            <a:off x="4905375" y="5581650"/>
            <a:ext cx="1576662" cy="0"/>
          </a:xfrm>
          <a:prstGeom prst="straightConnector1">
            <a:avLst/>
          </a:prstGeom>
          <a:ln>
            <a:solidFill>
              <a:srgbClr val="D6E5A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60941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2AD39-8992-4598-3EE3-DE7EF1A94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47C3EF-F1F1-F1C8-EC7C-97C51BC35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Aanleg van een RWA- en een DWA-leiding (</a:t>
            </a:r>
            <a:r>
              <a:rPr lang="nl-BE" dirty="0" err="1"/>
              <a:t>Haeyershoek</a:t>
            </a:r>
            <a:r>
              <a:rPr lang="nl-BE" dirty="0"/>
              <a:t>)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D2092BD-F8B9-6006-E193-0264F06A3D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120" y="1039545"/>
            <a:ext cx="10667761" cy="525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84377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59212-6757-5AA8-DFDF-E7F8CEDD5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4543EE4C-17CD-897B-C709-27E75D0F654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3570" y="346443"/>
            <a:ext cx="9464860" cy="61651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DB17D2C-8378-1E4A-91C5-E811B1FC0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/>
              <a:t>Aanleg van een RWA- en een DWA-leiding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1FFEAAB-B839-BDE5-92D7-1A57B1D897D9}"/>
              </a:ext>
            </a:extLst>
          </p:cNvPr>
          <p:cNvSpPr txBox="1"/>
          <p:nvPr/>
        </p:nvSpPr>
        <p:spPr>
          <a:xfrm>
            <a:off x="4775200" y="1619058"/>
            <a:ext cx="160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Haeyershoek</a:t>
            </a:r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DE36B40-23DD-0003-0C37-68C4BE62FA01}"/>
              </a:ext>
            </a:extLst>
          </p:cNvPr>
          <p:cNvSpPr txBox="1"/>
          <p:nvPr/>
        </p:nvSpPr>
        <p:spPr>
          <a:xfrm>
            <a:off x="2820833" y="5930649"/>
            <a:ext cx="1293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Diggieweg</a:t>
            </a:r>
            <a:endParaRPr lang="nl-NL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81DEC8D-3866-D48D-3C46-C03E2A833D15}"/>
              </a:ext>
            </a:extLst>
          </p:cNvPr>
          <p:cNvSpPr txBox="1"/>
          <p:nvPr/>
        </p:nvSpPr>
        <p:spPr>
          <a:xfrm>
            <a:off x="8872009" y="2034599"/>
            <a:ext cx="139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Jagersstraat</a:t>
            </a:r>
            <a:endParaRPr lang="nl-NL" dirty="0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B8498642-E7DD-0488-EB10-14D66A2C0FB1}"/>
              </a:ext>
            </a:extLst>
          </p:cNvPr>
          <p:cNvSpPr txBox="1"/>
          <p:nvPr/>
        </p:nvSpPr>
        <p:spPr>
          <a:xfrm>
            <a:off x="9049792" y="330491"/>
            <a:ext cx="146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>
                <a:solidFill>
                  <a:srgbClr val="00B0F0"/>
                </a:solidFill>
              </a:rPr>
              <a:t>Regenwater aansluiten via bestaande leiding op waterloop</a:t>
            </a:r>
            <a:endParaRPr lang="nl-NL" sz="800" dirty="0">
              <a:solidFill>
                <a:srgbClr val="00B0F0"/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10B53817-2B2B-7B9F-4B6C-4B6BC1F6D539}"/>
              </a:ext>
            </a:extLst>
          </p:cNvPr>
          <p:cNvSpPr txBox="1"/>
          <p:nvPr/>
        </p:nvSpPr>
        <p:spPr>
          <a:xfrm>
            <a:off x="9690705" y="1116945"/>
            <a:ext cx="1466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>
                <a:solidFill>
                  <a:srgbClr val="FF0000"/>
                </a:solidFill>
              </a:rPr>
              <a:t>Vuilwater aansluiten op bestaande riolering </a:t>
            </a:r>
            <a:r>
              <a:rPr lang="nl-BE" sz="800" dirty="0" err="1">
                <a:solidFill>
                  <a:srgbClr val="FF0000"/>
                </a:solidFill>
              </a:rPr>
              <a:t>Meerbeekstraat</a:t>
            </a:r>
            <a:endParaRPr lang="nl-NL"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73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DDE81-340F-F77D-ED34-E8B5091B5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Afbeelding 19">
            <a:extLst>
              <a:ext uri="{FF2B5EF4-FFF2-40B4-BE49-F238E27FC236}">
                <a16:creationId xmlns:a16="http://schemas.microsoft.com/office/drawing/2014/main" id="{FD8149BA-6ABE-7C35-3832-58972EA96F4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8753" y="944664"/>
            <a:ext cx="6547839" cy="580842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8F649A5-E089-0F58-B84C-59DB826A8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/>
              <a:t>Aanleg van een RWA- en een DWA-leiding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958728C-3407-C9BF-4774-3671AA87E839}"/>
              </a:ext>
            </a:extLst>
          </p:cNvPr>
          <p:cNvSpPr txBox="1"/>
          <p:nvPr/>
        </p:nvSpPr>
        <p:spPr>
          <a:xfrm>
            <a:off x="5782448" y="1337037"/>
            <a:ext cx="160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Haeyershoek</a:t>
            </a:r>
            <a:endParaRPr lang="nl-NL" dirty="0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9781009-124C-DDD1-2265-679B678DA561}"/>
              </a:ext>
            </a:extLst>
          </p:cNvPr>
          <p:cNvSpPr txBox="1"/>
          <p:nvPr/>
        </p:nvSpPr>
        <p:spPr>
          <a:xfrm>
            <a:off x="7387728" y="4190132"/>
            <a:ext cx="1293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Diggieweg</a:t>
            </a:r>
            <a:endParaRPr lang="nl-NL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6B28AE03-38FD-7ED7-717B-432B321CA736}"/>
              </a:ext>
            </a:extLst>
          </p:cNvPr>
          <p:cNvSpPr txBox="1"/>
          <p:nvPr/>
        </p:nvSpPr>
        <p:spPr>
          <a:xfrm>
            <a:off x="4065601" y="4229605"/>
            <a:ext cx="160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Kleistraat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90607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669F9-2698-F2FE-C43A-3F5147140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1F167-F0D0-4261-D5C9-F001E1E7D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Aanleg van een RWA- en een DWA-leiding (</a:t>
            </a:r>
            <a:r>
              <a:rPr lang="nl-BE" dirty="0" err="1"/>
              <a:t>Haeyershoek</a:t>
            </a:r>
            <a:r>
              <a:rPr lang="nl-BE" dirty="0"/>
              <a:t>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728B964-4034-B7ED-A79F-B0637BFF994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1289"/>
            <a:ext cx="12192000" cy="523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37443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4E8EF-0C33-A354-E847-C2FD4ACF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E217294-F936-13DB-0C07-D8D277D014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377" y="988144"/>
            <a:ext cx="7697007" cy="56203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957572C-8FE5-D51F-3A1D-3F82C0EEA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/>
              <a:t>Aanleg van een RWA- en een DWA-leiding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5C7C8809-D553-A718-A7F9-AC74FC356110}"/>
              </a:ext>
            </a:extLst>
          </p:cNvPr>
          <p:cNvSpPr txBox="1"/>
          <p:nvPr/>
        </p:nvSpPr>
        <p:spPr>
          <a:xfrm>
            <a:off x="5670881" y="1683817"/>
            <a:ext cx="1293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Diggieweg</a:t>
            </a:r>
            <a:endParaRPr lang="nl-NL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19A70C1-5C35-4CC6-827A-F02C3D2FE1F1}"/>
              </a:ext>
            </a:extLst>
          </p:cNvPr>
          <p:cNvSpPr txBox="1"/>
          <p:nvPr/>
        </p:nvSpPr>
        <p:spPr>
          <a:xfrm>
            <a:off x="8153506" y="2918011"/>
            <a:ext cx="160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Leizemooie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45252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8B49D-56AC-AB01-CF30-0D4658E47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3600" b="0">
                <a:solidFill>
                  <a:srgbClr val="196E8B"/>
                </a:solidFill>
                <a:latin typeface="Flanders Art Sans"/>
              </a:rPr>
              <a:t>Wie is Farys?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F20E1782-8880-0159-5422-51D0CC739B2E}"/>
              </a:ext>
            </a:extLst>
          </p:cNvPr>
          <p:cNvSpPr txBox="1">
            <a:spLocks/>
          </p:cNvSpPr>
          <p:nvPr/>
        </p:nvSpPr>
        <p:spPr>
          <a:xfrm>
            <a:off x="704550" y="1334866"/>
            <a:ext cx="6101537" cy="4779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100" b="1" kern="1200">
                <a:solidFill>
                  <a:srgbClr val="002A57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500" b="0" kern="1200">
                <a:solidFill>
                  <a:srgbClr val="002A57"/>
                </a:solidFill>
                <a:latin typeface="Lucida Sans" panose="020B0602030504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1500" b="1" kern="1200">
                <a:solidFill>
                  <a:srgbClr val="0069B4"/>
                </a:solidFill>
                <a:latin typeface="Lucida Sans" panose="020B060203050402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69B4"/>
                </a:solidFill>
              </a:rPr>
              <a:t>Wij zorgen voor </a:t>
            </a:r>
            <a:r>
              <a:rPr lang="nl-NL" b="1" dirty="0">
                <a:solidFill>
                  <a:srgbClr val="0069B4"/>
                </a:solidFill>
              </a:rPr>
              <a:t>betrouwbaar en gezond drinkwater </a:t>
            </a:r>
            <a:r>
              <a:rPr lang="nl-NL" dirty="0">
                <a:solidFill>
                  <a:srgbClr val="0069B4"/>
                </a:solidFill>
              </a:rPr>
              <a:t>bij jou thuis.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69B4"/>
                </a:solidFill>
              </a:rPr>
              <a:t>We ondersteunen steden en gemeenten bij riolerings- en </a:t>
            </a:r>
            <a:r>
              <a:rPr lang="nl-NL" b="1" dirty="0">
                <a:solidFill>
                  <a:srgbClr val="0069B4"/>
                </a:solidFill>
              </a:rPr>
              <a:t>infrastructuurwerken</a:t>
            </a:r>
            <a:r>
              <a:rPr lang="nl-NL" dirty="0">
                <a:solidFill>
                  <a:srgbClr val="0069B4"/>
                </a:solidFill>
              </a:rPr>
              <a:t>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69B4"/>
                </a:solidFill>
              </a:rPr>
              <a:t>We gaan </a:t>
            </a:r>
            <a:r>
              <a:rPr lang="nl-NL" b="1" dirty="0">
                <a:solidFill>
                  <a:srgbClr val="0069B4"/>
                </a:solidFill>
              </a:rPr>
              <a:t>duurzaam</a:t>
            </a:r>
            <a:r>
              <a:rPr lang="nl-NL" dirty="0">
                <a:solidFill>
                  <a:srgbClr val="0069B4"/>
                </a:solidFill>
              </a:rPr>
              <a:t> om met water en benaderen het circulair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69B4"/>
                </a:solidFill>
              </a:rPr>
              <a:t>We investeren in slimme </a:t>
            </a:r>
            <a:r>
              <a:rPr lang="nl-NL" b="1" dirty="0">
                <a:solidFill>
                  <a:srgbClr val="0069B4"/>
                </a:solidFill>
              </a:rPr>
              <a:t>oplossingen tegen droogte en</a:t>
            </a:r>
            <a:r>
              <a:rPr lang="nl-NL" dirty="0">
                <a:solidFill>
                  <a:srgbClr val="0069B4"/>
                </a:solidFill>
              </a:rPr>
              <a:t> </a:t>
            </a:r>
            <a:r>
              <a:rPr lang="nl-NL" b="1" dirty="0">
                <a:solidFill>
                  <a:srgbClr val="0069B4"/>
                </a:solidFill>
              </a:rPr>
              <a:t>wateroverlast</a:t>
            </a:r>
            <a:r>
              <a:rPr lang="nl-NL" dirty="0">
                <a:solidFill>
                  <a:srgbClr val="0069B4"/>
                </a:solidFill>
              </a:rPr>
              <a:t>.</a:t>
            </a:r>
          </a:p>
          <a:p>
            <a:pPr marL="576000" lvl="2"/>
            <a:endParaRPr lang="nl-BE" dirty="0"/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6CC6DCF8-F3E7-F2BD-5C8C-A2838BE3D7A9}"/>
              </a:ext>
            </a:extLst>
          </p:cNvPr>
          <p:cNvCxnSpPr/>
          <p:nvPr/>
        </p:nvCxnSpPr>
        <p:spPr>
          <a:xfrm>
            <a:off x="3075201" y="5512727"/>
            <a:ext cx="0" cy="414000"/>
          </a:xfrm>
          <a:prstGeom prst="line">
            <a:avLst/>
          </a:prstGeom>
          <a:ln>
            <a:solidFill>
              <a:srgbClr val="AECD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30CB3CB8-78B0-0EF6-26B1-69D42ABE356C}"/>
              </a:ext>
            </a:extLst>
          </p:cNvPr>
          <p:cNvCxnSpPr>
            <a:cxnSpLocks/>
          </p:cNvCxnSpPr>
          <p:nvPr/>
        </p:nvCxnSpPr>
        <p:spPr>
          <a:xfrm>
            <a:off x="451816" y="6177897"/>
            <a:ext cx="0" cy="414000"/>
          </a:xfrm>
          <a:prstGeom prst="line">
            <a:avLst/>
          </a:prstGeom>
          <a:ln>
            <a:solidFill>
              <a:srgbClr val="AECD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kstvak 12">
            <a:extLst>
              <a:ext uri="{FF2B5EF4-FFF2-40B4-BE49-F238E27FC236}">
                <a16:creationId xmlns:a16="http://schemas.microsoft.com/office/drawing/2014/main" id="{F0E103B2-EF9D-3FBA-18E4-865C33F89D70}"/>
              </a:ext>
            </a:extLst>
          </p:cNvPr>
          <p:cNvSpPr txBox="1"/>
          <p:nvPr/>
        </p:nvSpPr>
        <p:spPr>
          <a:xfrm>
            <a:off x="3090091" y="5401465"/>
            <a:ext cx="2606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>
                <a:solidFill>
                  <a:srgbClr val="0069B4"/>
                </a:solidFill>
              </a:rPr>
              <a:t>629.224</a:t>
            </a:r>
            <a:br>
              <a:rPr lang="nl-BE">
                <a:solidFill>
                  <a:srgbClr val="0069B4"/>
                </a:solidFill>
              </a:rPr>
            </a:br>
            <a:r>
              <a:rPr lang="nl-BE" sz="1400">
                <a:solidFill>
                  <a:srgbClr val="0069B4"/>
                </a:solidFill>
              </a:rPr>
              <a:t>Zuiveringsklanten</a:t>
            </a:r>
            <a:endParaRPr lang="nl-NL">
              <a:solidFill>
                <a:srgbClr val="0069B4"/>
              </a:solidFill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6D96E761-92C3-DA2C-1B00-349FBA22BDA2}"/>
              </a:ext>
            </a:extLst>
          </p:cNvPr>
          <p:cNvSpPr txBox="1"/>
          <p:nvPr/>
        </p:nvSpPr>
        <p:spPr>
          <a:xfrm>
            <a:off x="466331" y="6075621"/>
            <a:ext cx="2606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>
                <a:solidFill>
                  <a:srgbClr val="0069B4"/>
                </a:solidFill>
              </a:rPr>
              <a:t>7.963 km</a:t>
            </a:r>
            <a:br>
              <a:rPr lang="nl-BE">
                <a:solidFill>
                  <a:srgbClr val="0069B4"/>
                </a:solidFill>
              </a:rPr>
            </a:br>
            <a:r>
              <a:rPr lang="nl-BE" sz="1400">
                <a:solidFill>
                  <a:srgbClr val="0069B4"/>
                </a:solidFill>
              </a:rPr>
              <a:t>Rioolleiding in beheer</a:t>
            </a:r>
            <a:endParaRPr lang="nl-NL">
              <a:solidFill>
                <a:srgbClr val="0069B4"/>
              </a:solidFill>
            </a:endParaRPr>
          </a:p>
        </p:txBody>
      </p: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EC18768F-5228-77B3-EB1D-4CAB787A6E49}"/>
              </a:ext>
            </a:extLst>
          </p:cNvPr>
          <p:cNvCxnSpPr>
            <a:cxnSpLocks/>
          </p:cNvCxnSpPr>
          <p:nvPr/>
        </p:nvCxnSpPr>
        <p:spPr>
          <a:xfrm>
            <a:off x="3075576" y="6219098"/>
            <a:ext cx="0" cy="414000"/>
          </a:xfrm>
          <a:prstGeom prst="line">
            <a:avLst/>
          </a:prstGeom>
          <a:ln>
            <a:solidFill>
              <a:srgbClr val="AECD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C2ABB355-557E-5455-51B9-A82776ABBE40}"/>
              </a:ext>
            </a:extLst>
          </p:cNvPr>
          <p:cNvSpPr txBox="1"/>
          <p:nvPr/>
        </p:nvSpPr>
        <p:spPr>
          <a:xfrm>
            <a:off x="3090091" y="6116822"/>
            <a:ext cx="2606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>
                <a:solidFill>
                  <a:srgbClr val="0069B4"/>
                </a:solidFill>
              </a:rPr>
              <a:t>93,63 %</a:t>
            </a:r>
            <a:br>
              <a:rPr lang="nl-BE">
                <a:solidFill>
                  <a:srgbClr val="0069B4"/>
                </a:solidFill>
              </a:rPr>
            </a:br>
            <a:r>
              <a:rPr lang="nl-BE" sz="1400">
                <a:solidFill>
                  <a:srgbClr val="0069B4"/>
                </a:solidFill>
              </a:rPr>
              <a:t>Rioleringsgraad</a:t>
            </a:r>
            <a:endParaRPr lang="nl-NL">
              <a:solidFill>
                <a:srgbClr val="0069B4"/>
              </a:solidFill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700E07CC-19F6-88E4-BA6C-ECD9A1512AFD}"/>
              </a:ext>
            </a:extLst>
          </p:cNvPr>
          <p:cNvSpPr txBox="1"/>
          <p:nvPr/>
        </p:nvSpPr>
        <p:spPr>
          <a:xfrm>
            <a:off x="476607" y="5430786"/>
            <a:ext cx="2606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>
                <a:solidFill>
                  <a:srgbClr val="0069B4"/>
                </a:solidFill>
              </a:rPr>
              <a:t>51</a:t>
            </a:r>
            <a:br>
              <a:rPr lang="nl-BE">
                <a:solidFill>
                  <a:srgbClr val="0069B4"/>
                </a:solidFill>
              </a:rPr>
            </a:br>
            <a:r>
              <a:rPr lang="nl-BE" sz="1400">
                <a:solidFill>
                  <a:srgbClr val="0069B4"/>
                </a:solidFill>
              </a:rPr>
              <a:t>Deelnemende gemeenten</a:t>
            </a:r>
            <a:endParaRPr lang="nl-NL">
              <a:solidFill>
                <a:srgbClr val="0069B4"/>
              </a:solidFill>
            </a:endParaRPr>
          </a:p>
        </p:txBody>
      </p: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B43A7605-BA5D-0209-841D-2C9EA05F47F8}"/>
              </a:ext>
            </a:extLst>
          </p:cNvPr>
          <p:cNvCxnSpPr/>
          <p:nvPr/>
        </p:nvCxnSpPr>
        <p:spPr>
          <a:xfrm>
            <a:off x="466331" y="5516173"/>
            <a:ext cx="0" cy="414000"/>
          </a:xfrm>
          <a:prstGeom prst="line">
            <a:avLst/>
          </a:prstGeom>
          <a:ln>
            <a:solidFill>
              <a:srgbClr val="AECD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Afbeelding 5">
            <a:extLst>
              <a:ext uri="{FF2B5EF4-FFF2-40B4-BE49-F238E27FC236}">
                <a16:creationId xmlns:a16="http://schemas.microsoft.com/office/drawing/2014/main" id="{2C80C375-4096-019F-AC42-81A21ED90D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7056" y="1128290"/>
            <a:ext cx="3250455" cy="4429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06143912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8084A-EE8D-57A0-481F-675147941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A5A8D-DE95-4336-7CA0-2E15A903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3600" b="0">
                <a:solidFill>
                  <a:srgbClr val="196E8B"/>
                </a:solidFill>
                <a:latin typeface="Flanders Art Sans"/>
              </a:rPr>
              <a:t>Waarom deze werken?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9FDA9F0-2735-1B0B-B658-2F6A36196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9968" y="1162570"/>
            <a:ext cx="7497221" cy="4839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2EDD6348-BEDC-28E7-AAF2-76FFD1762FE5}"/>
              </a:ext>
            </a:extLst>
          </p:cNvPr>
          <p:cNvSpPr/>
          <p:nvPr/>
        </p:nvSpPr>
        <p:spPr>
          <a:xfrm>
            <a:off x="521294" y="1830084"/>
            <a:ext cx="1440000" cy="1440000"/>
          </a:xfrm>
          <a:prstGeom prst="ellipse">
            <a:avLst/>
          </a:prstGeom>
          <a:solidFill>
            <a:srgbClr val="D6E5AF"/>
          </a:solidFill>
          <a:ln>
            <a:solidFill>
              <a:srgbClr val="D6E5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90C283C-831C-5B9A-DC9E-EBEB7C849DB8}"/>
              </a:ext>
            </a:extLst>
          </p:cNvPr>
          <p:cNvSpPr txBox="1"/>
          <p:nvPr/>
        </p:nvSpPr>
        <p:spPr>
          <a:xfrm>
            <a:off x="802879" y="2257560"/>
            <a:ext cx="7967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b="1">
                <a:solidFill>
                  <a:srgbClr val="0069B4"/>
                </a:solidFill>
              </a:rPr>
              <a:t>94%</a:t>
            </a:r>
            <a:br>
              <a:rPr lang="nl-BE" b="1">
                <a:solidFill>
                  <a:srgbClr val="0069B4"/>
                </a:solidFill>
              </a:rPr>
            </a:br>
            <a:r>
              <a:rPr lang="nl-BE" sz="1200">
                <a:solidFill>
                  <a:srgbClr val="0069B4"/>
                </a:solidFill>
              </a:rPr>
              <a:t>mei 2025</a:t>
            </a:r>
            <a:endParaRPr lang="nl-NL">
              <a:solidFill>
                <a:srgbClr val="0069B4"/>
              </a:solidFill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BFA066A1-3B1F-E334-6689-1E6A6470CA06}"/>
              </a:ext>
            </a:extLst>
          </p:cNvPr>
          <p:cNvSpPr txBox="1"/>
          <p:nvPr/>
        </p:nvSpPr>
        <p:spPr>
          <a:xfrm>
            <a:off x="341294" y="3313502"/>
            <a:ext cx="180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>
                <a:solidFill>
                  <a:srgbClr val="0069B4"/>
                </a:solidFill>
              </a:rPr>
              <a:t>Rioleringsgraad</a:t>
            </a:r>
            <a:endParaRPr lang="nl-NL">
              <a:solidFill>
                <a:srgbClr val="0069B4"/>
              </a:solidFill>
            </a:endParaRP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E3CCF47D-A9CD-D9E7-2C77-63F8E2A042DE}"/>
              </a:ext>
            </a:extLst>
          </p:cNvPr>
          <p:cNvSpPr/>
          <p:nvPr/>
        </p:nvSpPr>
        <p:spPr>
          <a:xfrm>
            <a:off x="2575172" y="1814559"/>
            <a:ext cx="1440000" cy="1440000"/>
          </a:xfrm>
          <a:prstGeom prst="ellipse">
            <a:avLst/>
          </a:prstGeom>
          <a:solidFill>
            <a:srgbClr val="D6E5AF"/>
          </a:solidFill>
          <a:ln>
            <a:solidFill>
              <a:srgbClr val="D6E5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5077F1D4-8288-7496-5B68-D0041DD49E90}"/>
              </a:ext>
            </a:extLst>
          </p:cNvPr>
          <p:cNvSpPr txBox="1"/>
          <p:nvPr/>
        </p:nvSpPr>
        <p:spPr>
          <a:xfrm>
            <a:off x="2935909" y="2283803"/>
            <a:ext cx="8258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b="1">
                <a:solidFill>
                  <a:srgbClr val="0069B4"/>
                </a:solidFill>
              </a:rPr>
              <a:t>88%</a:t>
            </a:r>
            <a:br>
              <a:rPr lang="nl-BE" b="1">
                <a:solidFill>
                  <a:srgbClr val="0069B4"/>
                </a:solidFill>
              </a:rPr>
            </a:br>
            <a:r>
              <a:rPr lang="nl-BE" sz="1200">
                <a:solidFill>
                  <a:srgbClr val="0069B4"/>
                </a:solidFill>
              </a:rPr>
              <a:t>Doel 98%</a:t>
            </a:r>
            <a:endParaRPr lang="nl-NL">
              <a:solidFill>
                <a:srgbClr val="0069B4"/>
              </a:solidFill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6D0EE8BD-C848-35EF-8DAA-1C7E7D540498}"/>
              </a:ext>
            </a:extLst>
          </p:cNvPr>
          <p:cNvSpPr txBox="1"/>
          <p:nvPr/>
        </p:nvSpPr>
        <p:spPr>
          <a:xfrm>
            <a:off x="2395172" y="3297977"/>
            <a:ext cx="180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>
                <a:solidFill>
                  <a:srgbClr val="0069B4"/>
                </a:solidFill>
              </a:rPr>
              <a:t>Zuiveringsgraad </a:t>
            </a:r>
            <a:endParaRPr lang="nl-NL">
              <a:solidFill>
                <a:srgbClr val="0069B4"/>
              </a:solidFill>
            </a:endParaRP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B44FAC7F-4F86-2152-DBFF-AF6ADAEE07A9}"/>
              </a:ext>
            </a:extLst>
          </p:cNvPr>
          <p:cNvSpPr txBox="1"/>
          <p:nvPr/>
        </p:nvSpPr>
        <p:spPr>
          <a:xfrm>
            <a:off x="1323654" y="1162570"/>
            <a:ext cx="180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 b="1">
                <a:solidFill>
                  <a:srgbClr val="0069B4"/>
                </a:solidFill>
              </a:rPr>
              <a:t>Vlaanderen</a:t>
            </a:r>
            <a:endParaRPr lang="nl-NL" b="1">
              <a:solidFill>
                <a:srgbClr val="0069B4"/>
              </a:solidFill>
            </a:endParaRPr>
          </a:p>
        </p:txBody>
      </p:sp>
      <p:sp>
        <p:nvSpPr>
          <p:cNvPr id="24" name="Ovaal 23">
            <a:extLst>
              <a:ext uri="{FF2B5EF4-FFF2-40B4-BE49-F238E27FC236}">
                <a16:creationId xmlns:a16="http://schemas.microsoft.com/office/drawing/2014/main" id="{1D5690EC-C7EA-4BDE-892D-3ECEAF4E4C0D}"/>
              </a:ext>
            </a:extLst>
          </p:cNvPr>
          <p:cNvSpPr/>
          <p:nvPr/>
        </p:nvSpPr>
        <p:spPr>
          <a:xfrm>
            <a:off x="521294" y="4561945"/>
            <a:ext cx="1440000" cy="1440000"/>
          </a:xfrm>
          <a:prstGeom prst="ellipse">
            <a:avLst/>
          </a:prstGeom>
          <a:solidFill>
            <a:srgbClr val="D6E5AF"/>
          </a:solidFill>
          <a:ln>
            <a:solidFill>
              <a:srgbClr val="D6E5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266FA9B6-ADCE-C0BC-59BB-AE46B44AEC9F}"/>
              </a:ext>
            </a:extLst>
          </p:cNvPr>
          <p:cNvSpPr txBox="1"/>
          <p:nvPr/>
        </p:nvSpPr>
        <p:spPr>
          <a:xfrm>
            <a:off x="767166" y="5004946"/>
            <a:ext cx="10018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b="1" dirty="0">
                <a:solidFill>
                  <a:srgbClr val="0069B4"/>
                </a:solidFill>
              </a:rPr>
              <a:t>76,6%</a:t>
            </a:r>
            <a:br>
              <a:rPr lang="nl-BE" b="1" dirty="0">
                <a:solidFill>
                  <a:srgbClr val="0069B4"/>
                </a:solidFill>
              </a:rPr>
            </a:br>
            <a:r>
              <a:rPr lang="nl-BE" sz="1200" dirty="0">
                <a:solidFill>
                  <a:srgbClr val="0069B4"/>
                </a:solidFill>
              </a:rPr>
              <a:t>Doel 91,9%</a:t>
            </a:r>
            <a:endParaRPr lang="nl-NL" dirty="0">
              <a:solidFill>
                <a:srgbClr val="0069B4"/>
              </a:solidFill>
            </a:endParaRP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F234FE11-7F5C-A547-91C1-5F30FFDAEC25}"/>
              </a:ext>
            </a:extLst>
          </p:cNvPr>
          <p:cNvSpPr txBox="1"/>
          <p:nvPr/>
        </p:nvSpPr>
        <p:spPr>
          <a:xfrm>
            <a:off x="341294" y="6045363"/>
            <a:ext cx="180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>
                <a:solidFill>
                  <a:srgbClr val="0069B4"/>
                </a:solidFill>
              </a:rPr>
              <a:t>Rioleringsgraad</a:t>
            </a:r>
            <a:endParaRPr lang="nl-NL">
              <a:solidFill>
                <a:srgbClr val="0069B4"/>
              </a:solidFill>
            </a:endParaRPr>
          </a:p>
        </p:txBody>
      </p:sp>
      <p:sp>
        <p:nvSpPr>
          <p:cNvPr id="30" name="Ovaal 29">
            <a:extLst>
              <a:ext uri="{FF2B5EF4-FFF2-40B4-BE49-F238E27FC236}">
                <a16:creationId xmlns:a16="http://schemas.microsoft.com/office/drawing/2014/main" id="{EBFB789C-AB4E-442C-8D58-C861A89BC003}"/>
              </a:ext>
            </a:extLst>
          </p:cNvPr>
          <p:cNvSpPr/>
          <p:nvPr/>
        </p:nvSpPr>
        <p:spPr>
          <a:xfrm>
            <a:off x="2461953" y="4561945"/>
            <a:ext cx="1440000" cy="1440000"/>
          </a:xfrm>
          <a:prstGeom prst="ellipse">
            <a:avLst/>
          </a:prstGeom>
          <a:solidFill>
            <a:srgbClr val="D6E5AF"/>
          </a:solidFill>
          <a:ln>
            <a:solidFill>
              <a:srgbClr val="D6E5A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A724E8D1-9EEB-2FBE-7657-0BCC09C25FE2}"/>
              </a:ext>
            </a:extLst>
          </p:cNvPr>
          <p:cNvSpPr txBox="1"/>
          <p:nvPr/>
        </p:nvSpPr>
        <p:spPr>
          <a:xfrm>
            <a:off x="2797687" y="5082189"/>
            <a:ext cx="825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b="1" dirty="0">
                <a:solidFill>
                  <a:srgbClr val="0069B4"/>
                </a:solidFill>
              </a:rPr>
              <a:t>58,7%</a:t>
            </a:r>
            <a:endParaRPr lang="nl-NL" dirty="0">
              <a:solidFill>
                <a:srgbClr val="0069B4"/>
              </a:solidFill>
            </a:endParaRP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BF7CF215-B811-D0A1-6925-28334C237786}"/>
              </a:ext>
            </a:extLst>
          </p:cNvPr>
          <p:cNvSpPr txBox="1"/>
          <p:nvPr/>
        </p:nvSpPr>
        <p:spPr>
          <a:xfrm>
            <a:off x="1268073" y="3972109"/>
            <a:ext cx="180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 b="1" dirty="0">
                <a:solidFill>
                  <a:srgbClr val="0069B4"/>
                </a:solidFill>
              </a:rPr>
              <a:t>Brakel</a:t>
            </a:r>
            <a:endParaRPr lang="nl-NL" b="1" dirty="0">
              <a:solidFill>
                <a:srgbClr val="0069B4"/>
              </a:solidFill>
            </a:endParaRP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B1C0CCCC-2E15-0796-C9ED-F60E98CB37EB}"/>
              </a:ext>
            </a:extLst>
          </p:cNvPr>
          <p:cNvSpPr txBox="1"/>
          <p:nvPr/>
        </p:nvSpPr>
        <p:spPr>
          <a:xfrm>
            <a:off x="2310631" y="6045363"/>
            <a:ext cx="180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1400">
                <a:solidFill>
                  <a:srgbClr val="0069B4"/>
                </a:solidFill>
              </a:rPr>
              <a:t>Zuiveringsgraad </a:t>
            </a:r>
            <a:endParaRPr lang="nl-NL">
              <a:solidFill>
                <a:srgbClr val="0069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2475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7FC9B-203C-BB12-4C42-8E47B584F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1EEF056-4F21-DFBA-5349-57AD53462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1AB9EC2-17A8-05FF-C71A-5A280582A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978B8B0-B84A-530A-DA0A-A4CEF48DEB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346" y="0"/>
            <a:ext cx="10287000" cy="6858000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4903F3E2-4AD6-F5F3-83E3-D92B63D960F0}"/>
              </a:ext>
            </a:extLst>
          </p:cNvPr>
          <p:cNvSpPr/>
          <p:nvPr/>
        </p:nvSpPr>
        <p:spPr>
          <a:xfrm>
            <a:off x="3400425" y="4857749"/>
            <a:ext cx="7457202" cy="1076325"/>
          </a:xfrm>
          <a:prstGeom prst="rect">
            <a:avLst/>
          </a:prstGeom>
          <a:solidFill>
            <a:srgbClr val="FAFA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D1FD393A-A9BF-1D0D-DB31-FDBEFCF6CB7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746" y="152400"/>
            <a:ext cx="10287000" cy="68580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5EB0D5C4-B345-AE77-09A1-34AF423315C3}"/>
              </a:ext>
            </a:extLst>
          </p:cNvPr>
          <p:cNvSpPr/>
          <p:nvPr/>
        </p:nvSpPr>
        <p:spPr>
          <a:xfrm>
            <a:off x="3567165" y="5114611"/>
            <a:ext cx="7414341" cy="1003514"/>
          </a:xfrm>
          <a:prstGeom prst="rect">
            <a:avLst/>
          </a:prstGeom>
          <a:solidFill>
            <a:srgbClr val="FAFA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 err="1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B1B7ED3-B010-5363-08D5-B1565A3030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18573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C1834-E48B-342F-94DF-A87E00DF7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56E4F85A-0D07-51FB-7AC0-0DC73996F9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39070" y="2200276"/>
            <a:ext cx="4880168" cy="407586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A52F83B-D00A-17E9-C2B9-C1AEA13C0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l-NL" b="0" dirty="0"/>
              <a:t>Gratis afkoppelingsadvies </a:t>
            </a:r>
            <a:endParaRPr lang="nl-BE" b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E118EDE-A882-307C-4DD6-F9143ACF3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127" y="1434877"/>
            <a:ext cx="9308845" cy="5092631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nl-NL" sz="1600" b="1" dirty="0">
                <a:solidFill>
                  <a:srgbClr val="0069B4"/>
                </a:solidFill>
              </a:rPr>
              <a:t>💧 Gescheiden riolering = twee aparte stromen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nl-NL" sz="1700" dirty="0">
                <a:solidFill>
                  <a:srgbClr val="0069B4"/>
                </a:solidFill>
              </a:rPr>
              <a:t>	Vuilwater → naar het zuiveringsstation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nl-NL" sz="1700" dirty="0">
                <a:solidFill>
                  <a:srgbClr val="0069B4"/>
                </a:solidFill>
              </a:rPr>
              <a:t>	Regenwater → naar een waterloop of infiltratievoorziening</a:t>
            </a:r>
          </a:p>
          <a:p>
            <a:pPr lvl="1"/>
            <a:r>
              <a:rPr lang="nl-NL" sz="1700" b="1" dirty="0">
                <a:solidFill>
                  <a:srgbClr val="0069B4"/>
                </a:solidFill>
              </a:rPr>
              <a:t>🏡 Afkoppelen = </a:t>
            </a:r>
            <a:r>
              <a:rPr lang="nl-NL" sz="1700" dirty="0">
                <a:solidFill>
                  <a:srgbClr val="0069B4"/>
                </a:solidFill>
              </a:rPr>
              <a:t>Regenwater gescheiden houden van afvalwater</a:t>
            </a:r>
          </a:p>
          <a:p>
            <a:pPr lvl="1"/>
            <a:r>
              <a:rPr lang="nl-NL" sz="1700" dirty="0">
                <a:solidFill>
                  <a:srgbClr val="0069B4"/>
                </a:solidFill>
              </a:rPr>
              <a:t>📋 Gratis begeleiding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nl-NL" sz="1700" dirty="0">
                <a:solidFill>
                  <a:srgbClr val="0069B4"/>
                </a:solidFill>
              </a:rPr>
              <a:t>De afkoppelingsdeskundige bezoekt elke woning.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nl-NL" sz="1700" dirty="0">
                <a:solidFill>
                  <a:srgbClr val="0069B4"/>
                </a:solidFill>
              </a:rPr>
              <a:t>Elke eigenaar ontvangt een gratis afkoppelingsstudie met een voorstel op maat.</a:t>
            </a:r>
          </a:p>
          <a:p>
            <a:pPr lvl="1"/>
            <a:r>
              <a:rPr lang="nl-NL" sz="1700" dirty="0">
                <a:solidFill>
                  <a:srgbClr val="0069B4"/>
                </a:solidFill>
              </a:rPr>
              <a:t>🌱 Waarom afkoppelen?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nl-NL" sz="1700" dirty="0">
                <a:solidFill>
                  <a:srgbClr val="0069B4"/>
                </a:solidFill>
              </a:rPr>
              <a:t>Minder kans op wateroverlast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nl-NL" sz="1700" dirty="0">
                <a:solidFill>
                  <a:srgbClr val="0069B4"/>
                </a:solidFill>
              </a:rPr>
              <a:t>Minder belasting van de riolering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nl-NL" sz="1700" dirty="0">
                <a:solidFill>
                  <a:srgbClr val="0069B4"/>
                </a:solidFill>
              </a:rPr>
              <a:t>Een veilige en klimaatbestendige buurt</a:t>
            </a:r>
          </a:p>
          <a:p>
            <a:pPr lvl="1"/>
            <a:endParaRPr lang="nl-NL" b="1" dirty="0">
              <a:solidFill>
                <a:srgbClr val="0069B4"/>
              </a:solidFill>
            </a:endParaRPr>
          </a:p>
          <a:p>
            <a:pPr lvl="1"/>
            <a:endParaRPr lang="nl-NL" b="1" dirty="0">
              <a:solidFill>
                <a:srgbClr val="0069B4"/>
              </a:solidFill>
            </a:endParaRPr>
          </a:p>
          <a:p>
            <a:pPr lvl="1"/>
            <a:r>
              <a:rPr lang="nl-NL" dirty="0">
                <a:solidFill>
                  <a:srgbClr val="0069B4"/>
                </a:solidFill>
              </a:rPr>
              <a:t>Afkoppelen is een investering in een </a:t>
            </a:r>
            <a:r>
              <a:rPr lang="nl-NL" b="1" dirty="0">
                <a:solidFill>
                  <a:srgbClr val="0069B4"/>
                </a:solidFill>
              </a:rPr>
              <a:t>veilige en klimaatbestendige buurt</a:t>
            </a:r>
            <a:endParaRPr lang="nl-BE" b="1" dirty="0">
              <a:solidFill>
                <a:srgbClr val="0069B4"/>
              </a:solidFill>
            </a:endParaRPr>
          </a:p>
          <a:p>
            <a:pPr lvl="1"/>
            <a:endParaRPr lang="nl-NL" b="1" dirty="0">
              <a:solidFill>
                <a:srgbClr val="0069B4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DBA81D8-279E-E567-B486-CAD3336DD44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4224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3211A-DCCE-2B89-6FAE-F48328C1E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D2989AE3-BA77-468F-1C76-D53D1CB9D4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39070" y="2200276"/>
            <a:ext cx="4880168" cy="407586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ABA0431-A436-BB42-2191-91368731A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l-NL" b="0" dirty="0"/>
              <a:t>Gratis afkoppelingsadvies </a:t>
            </a:r>
            <a:endParaRPr lang="nl-BE" b="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2BC6451-6710-C606-AA4B-ADDBF1CD6A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D52057D-619E-B765-C9E4-DAC0DA370EE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38208"/>
            <a:ext cx="7780694" cy="260626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9E0134D-6D62-FF75-7F77-5F50714A64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8085" y="1651838"/>
            <a:ext cx="2872609" cy="258637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1ED482C-C2B2-9F8D-62D5-44D5D4CFFA0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1"/>
          <a:stretch>
            <a:fillRect/>
          </a:stretch>
        </p:blipFill>
        <p:spPr>
          <a:xfrm>
            <a:off x="-7474" y="1651838"/>
            <a:ext cx="4915559" cy="258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9456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E36F33D-C6A7-5285-9D21-45F1E48271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1350" y="0"/>
            <a:ext cx="520065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108B49D-56AC-AB01-CF30-0D4658E47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l-NL" b="0" dirty="0"/>
              <a:t>Aansluitplicht</a:t>
            </a:r>
            <a:endParaRPr lang="nl-BE" b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5DF6D97-D9BA-1076-AE79-A4A43AA407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7450" y="1434878"/>
            <a:ext cx="5943900" cy="4965922"/>
          </a:xfrm>
        </p:spPr>
        <p:txBody>
          <a:bodyPr>
            <a:norm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BE" b="0" dirty="0">
                <a:solidFill>
                  <a:srgbClr val="0069B4"/>
                </a:solidFill>
              </a:rPr>
              <a:t>Per woning wordt </a:t>
            </a:r>
            <a:r>
              <a:rPr lang="nl-BE" b="1" dirty="0">
                <a:solidFill>
                  <a:srgbClr val="0069B4"/>
                </a:solidFill>
              </a:rPr>
              <a:t>1 huisaansluitputje </a:t>
            </a:r>
            <a:r>
              <a:rPr lang="nl-BE" b="0" dirty="0">
                <a:solidFill>
                  <a:srgbClr val="0069B4"/>
                </a:solidFill>
              </a:rPr>
              <a:t>RWA/DWA voorzien </a:t>
            </a:r>
            <a:br>
              <a:rPr lang="nl-BE" b="0" dirty="0">
                <a:solidFill>
                  <a:srgbClr val="0069B4"/>
                </a:solidFill>
              </a:rPr>
            </a:br>
            <a:r>
              <a:rPr lang="nl-BE" sz="1200" b="0" dirty="0">
                <a:solidFill>
                  <a:srgbClr val="0069B4"/>
                </a:solidFill>
              </a:rPr>
              <a:t>(meerdere RWA of DWA-leidingen aanwezig op perceel </a:t>
            </a:r>
            <a:r>
              <a:rPr lang="nl-BE" sz="1200" dirty="0">
                <a:solidFill>
                  <a:srgbClr val="0069B4"/>
                </a:solidFill>
              </a:rPr>
              <a:t>dienen samen gebracht </a:t>
            </a:r>
            <a:r>
              <a:rPr lang="nl-BE" sz="1200" b="0" dirty="0">
                <a:solidFill>
                  <a:srgbClr val="0069B4"/>
                </a:solidFill>
              </a:rPr>
              <a:t>op eigen terrein indien voortuin)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NL" sz="1500" b="1" dirty="0">
                <a:solidFill>
                  <a:srgbClr val="0069B4"/>
                </a:solidFill>
              </a:rPr>
              <a:t>Alle afvalwater </a:t>
            </a:r>
            <a:r>
              <a:rPr lang="nl-NL" sz="1500" dirty="0">
                <a:solidFill>
                  <a:srgbClr val="0069B4"/>
                </a:solidFill>
              </a:rPr>
              <a:t>moet op de openbare riolering worden aangesloten, omdat je vuilwater moet zuiveren in een zuiveringsstation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rgbClr val="0069B4"/>
                </a:solidFill>
              </a:rPr>
              <a:t>Ook bij gesloten bebouwing, als hiervoor vloeren binnen moeten worden uitgebroken (bv. bij lozingen naar achter op het grachtenstelsel)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0069B4"/>
                </a:solidFill>
              </a:rPr>
              <a:t>Maximale </a:t>
            </a:r>
            <a:r>
              <a:rPr lang="nl-BE" b="1" dirty="0">
                <a:solidFill>
                  <a:srgbClr val="0069B4"/>
                </a:solidFill>
              </a:rPr>
              <a:t>aansluitdiepte</a:t>
            </a:r>
            <a:r>
              <a:rPr lang="nl-BE" dirty="0">
                <a:solidFill>
                  <a:srgbClr val="0069B4"/>
                </a:solidFill>
              </a:rPr>
              <a:t> is </a:t>
            </a:r>
            <a:r>
              <a:rPr lang="nl-BE" b="1" dirty="0">
                <a:solidFill>
                  <a:srgbClr val="0069B4"/>
                </a:solidFill>
              </a:rPr>
              <a:t>80cm</a:t>
            </a:r>
            <a:r>
              <a:rPr lang="nl-BE" dirty="0">
                <a:solidFill>
                  <a:srgbClr val="0069B4"/>
                </a:solidFill>
              </a:rPr>
              <a:t> onder MV</a:t>
            </a:r>
            <a:endParaRPr lang="nl-BE" b="0" dirty="0">
              <a:solidFill>
                <a:srgbClr val="0069B4"/>
              </a:solidFill>
            </a:endParaRPr>
          </a:p>
          <a:p>
            <a:pPr marL="576000" lvl="2" indent="0">
              <a:buNone/>
            </a:pPr>
            <a:endParaRPr lang="nl-BE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EE18FDC-77FD-BEB3-403E-246ACA3262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05132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925E7-4664-2099-7BD4-E1172C7F1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2DB8B5B0-1BDD-055A-24F5-A43F65D8505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12000" y="0"/>
            <a:ext cx="4698749" cy="60388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50B87D8-176C-5C1A-9053-E0FA3A843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l-NL" b="0" dirty="0"/>
              <a:t>Wanneer afkoppelen?</a:t>
            </a:r>
            <a:endParaRPr lang="nl-BE" b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1FB7F4-1F6F-6232-A25B-EF5DEF9E67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127" y="1434878"/>
            <a:ext cx="7069873" cy="4779962"/>
          </a:xfrm>
        </p:spPr>
        <p:txBody>
          <a:bodyPr>
            <a:normAutofit/>
          </a:bodyPr>
          <a:lstStyle/>
          <a:p>
            <a:pPr marL="361950" lvl="1" indent="-361950"/>
            <a:r>
              <a:rPr lang="nl-NL" b="1" dirty="0">
                <a:solidFill>
                  <a:srgbClr val="0069B4"/>
                </a:solidFill>
              </a:rPr>
              <a:t>🗓️ Binnen 6 maanden </a:t>
            </a:r>
            <a:r>
              <a:rPr lang="nl-NL" dirty="0">
                <a:solidFill>
                  <a:srgbClr val="0069B4"/>
                </a:solidFill>
              </a:rPr>
              <a:t>na de plaatsing van de huisaansluitingsputjes op het openbaar domein.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nl-NL" dirty="0">
              <a:solidFill>
                <a:srgbClr val="0069B4"/>
              </a:solidFill>
            </a:endParaRPr>
          </a:p>
          <a:p>
            <a:pPr lvl="1"/>
            <a:r>
              <a:rPr lang="nl-NL" dirty="0">
                <a:solidFill>
                  <a:srgbClr val="0069B4"/>
                </a:solidFill>
              </a:rPr>
              <a:t>✅ Na de werken</a:t>
            </a:r>
          </a:p>
          <a:p>
            <a:pPr marL="361950" lvl="1"/>
            <a:r>
              <a:rPr lang="nl-NL" dirty="0">
                <a:solidFill>
                  <a:srgbClr val="0069B4"/>
                </a:solidFill>
              </a:rPr>
              <a:t>Vraag uw </a:t>
            </a:r>
            <a:r>
              <a:rPr lang="nl-NL" b="1" dirty="0">
                <a:solidFill>
                  <a:srgbClr val="0069B4"/>
                </a:solidFill>
              </a:rPr>
              <a:t>gratis eerste keuring </a:t>
            </a:r>
            <a:r>
              <a:rPr lang="nl-NL" dirty="0">
                <a:solidFill>
                  <a:srgbClr val="0069B4"/>
                </a:solidFill>
              </a:rPr>
              <a:t>aan bij Farys.</a:t>
            </a:r>
          </a:p>
          <a:p>
            <a:pPr marL="361950" lvl="1"/>
            <a:r>
              <a:rPr lang="nl-NL" dirty="0">
                <a:solidFill>
                  <a:srgbClr val="0069B4"/>
                </a:solidFill>
              </a:rPr>
              <a:t>Geldige keuring verplicht door iedereen aan te leveren</a:t>
            </a:r>
          </a:p>
          <a:p>
            <a:pPr lvl="1"/>
            <a:endParaRPr lang="nl-NL" dirty="0">
              <a:solidFill>
                <a:srgbClr val="0069B4"/>
              </a:solidFill>
            </a:endParaRPr>
          </a:p>
          <a:p>
            <a:pPr lvl="1"/>
            <a:r>
              <a:rPr lang="nl-NL" dirty="0">
                <a:solidFill>
                  <a:srgbClr val="0069B4"/>
                </a:solidFill>
              </a:rPr>
              <a:t>📄 Bij de aanvraag vermelden</a:t>
            </a:r>
          </a:p>
          <a:p>
            <a:pPr marL="361950" lvl="1"/>
            <a:r>
              <a:rPr lang="nl-NL" i="1" dirty="0">
                <a:solidFill>
                  <a:srgbClr val="0069B4"/>
                </a:solidFill>
              </a:rPr>
              <a:t>DOM-027/17/002-Z – Haeyershoek in Brakel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nl-NL" dirty="0">
              <a:solidFill>
                <a:srgbClr val="0069B4"/>
              </a:solidFill>
            </a:endParaRPr>
          </a:p>
          <a:p>
            <a:pPr lvl="1"/>
            <a:endParaRPr lang="nl-NL" b="1" dirty="0">
              <a:solidFill>
                <a:srgbClr val="0069B4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E959139-D508-8FD8-7596-6A15113FF5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93321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FAF8F-A045-9A30-2488-0A4915B05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Image avec asseoir, pierre, comptoir, table&#10;&#10;Description générée automatiquement">
            <a:extLst>
              <a:ext uri="{FF2B5EF4-FFF2-40B4-BE49-F238E27FC236}">
                <a16:creationId xmlns:a16="http://schemas.microsoft.com/office/drawing/2014/main" id="{34196534-B2CA-9F21-A305-9DDEA3D172D1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720"/>
            <a:ext cx="4680000" cy="6857280"/>
          </a:xfrm>
          <a:prstGeom prst="rect">
            <a:avLst/>
          </a:prstGeom>
          <a:ln w="0"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D126DDF-1829-EF24-04C5-08A331C5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7486" y="391790"/>
            <a:ext cx="10515600" cy="832079"/>
          </a:xfrm>
        </p:spPr>
        <p:txBody>
          <a:bodyPr anchor="ctr">
            <a:normAutofit/>
          </a:bodyPr>
          <a:lstStyle/>
          <a:p>
            <a:r>
              <a:rPr lang="nl-NL" b="0" dirty="0"/>
              <a:t>Belangrijk om te weten</a:t>
            </a:r>
            <a:endParaRPr lang="nl-BE" b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B5D173-C33B-5070-3D98-7255D4C4AF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82057" y="1496177"/>
            <a:ext cx="6210853" cy="4779962"/>
          </a:xfrm>
        </p:spPr>
        <p:txBody>
          <a:bodyPr>
            <a:norm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rgbClr val="0069B4"/>
                </a:solidFill>
              </a:rPr>
              <a:t>Lozing</a:t>
            </a:r>
            <a:r>
              <a:rPr lang="nl-BE" dirty="0">
                <a:solidFill>
                  <a:srgbClr val="0069B4"/>
                </a:solidFill>
              </a:rPr>
              <a:t> van afvalwater en andere zaken die niet in een straatkolk thuishoren zoals verf en olie zijn </a:t>
            </a:r>
            <a:r>
              <a:rPr lang="nl-BE" b="1" dirty="0">
                <a:solidFill>
                  <a:srgbClr val="0069B4"/>
                </a:solidFill>
              </a:rPr>
              <a:t>nefast voor het milieu</a:t>
            </a:r>
            <a:r>
              <a:rPr lang="nl-BE" dirty="0">
                <a:solidFill>
                  <a:srgbClr val="0069B4"/>
                </a:solidFill>
              </a:rPr>
              <a:t>!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0069B4"/>
                </a:solidFill>
              </a:rPr>
              <a:t>De riolering kan onder druk komen staan → </a:t>
            </a:r>
            <a:r>
              <a:rPr lang="nl-BE" b="1" dirty="0">
                <a:solidFill>
                  <a:srgbClr val="0069B4"/>
                </a:solidFill>
              </a:rPr>
              <a:t>terugslagklep bij zeer diepe aansluitingen</a:t>
            </a:r>
            <a:endParaRPr lang="nl-BE" sz="1500" b="1" dirty="0">
              <a:solidFill>
                <a:srgbClr val="0069B4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BE" sz="1500" b="0" dirty="0">
                <a:solidFill>
                  <a:srgbClr val="0069B4"/>
                </a:solidFill>
              </a:rPr>
              <a:t>RWA is </a:t>
            </a:r>
            <a:r>
              <a:rPr lang="nl-BE" sz="1500" b="1" dirty="0">
                <a:solidFill>
                  <a:srgbClr val="0069B4"/>
                </a:solidFill>
              </a:rPr>
              <a:t>maximaal te </a:t>
            </a:r>
            <a:r>
              <a:rPr lang="nl-BE" sz="1500" b="1" dirty="0" err="1">
                <a:solidFill>
                  <a:srgbClr val="0069B4"/>
                </a:solidFill>
              </a:rPr>
              <a:t>herbruiken</a:t>
            </a:r>
            <a:r>
              <a:rPr lang="nl-BE" sz="1500" b="1" dirty="0">
                <a:solidFill>
                  <a:srgbClr val="0069B4"/>
                </a:solidFill>
              </a:rPr>
              <a:t> of infiltreren </a:t>
            </a:r>
            <a:r>
              <a:rPr lang="nl-BE" sz="1500" b="0" dirty="0">
                <a:solidFill>
                  <a:srgbClr val="0069B4"/>
                </a:solidFill>
              </a:rPr>
              <a:t>op eigen terrein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rgbClr val="0069B4"/>
                </a:solidFill>
              </a:rPr>
              <a:t>Vragen? </a:t>
            </a:r>
            <a:r>
              <a:rPr lang="nl-NL" dirty="0">
                <a:solidFill>
                  <a:srgbClr val="0069B4"/>
                </a:solidFill>
              </a:rPr>
              <a:t>Afkoppelingsdeskundige helpt je op weg!</a:t>
            </a:r>
            <a:endParaRPr lang="nl-NL" b="0" dirty="0">
              <a:solidFill>
                <a:srgbClr val="0069B4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nl-BE" b="0" dirty="0">
              <a:solidFill>
                <a:srgbClr val="0069B4"/>
              </a:solidFill>
            </a:endParaRPr>
          </a:p>
          <a:p>
            <a:pPr marL="576000" lvl="2" indent="0">
              <a:buNone/>
            </a:pPr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13A7255-D5B7-D64C-4EA6-F061F0CDC15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80A1125-60AF-E81B-BB2F-188C2B84AA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450" y="4728570"/>
            <a:ext cx="7242863" cy="212943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F96E9908-8747-9BD5-0D08-E53EDD5853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87" b="3584"/>
          <a:stretch/>
        </p:blipFill>
        <p:spPr>
          <a:xfrm>
            <a:off x="4749413" y="662719"/>
            <a:ext cx="362271" cy="29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8161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FD5EE-E86B-6647-9855-F3AA460B8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85010-36B7-AA4B-DAF1-FD92E70E6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74" y="348419"/>
            <a:ext cx="10515600" cy="832079"/>
          </a:xfrm>
        </p:spPr>
        <p:txBody>
          <a:bodyPr anchor="ctr">
            <a:normAutofit/>
          </a:bodyPr>
          <a:lstStyle/>
          <a:p>
            <a:r>
              <a:rPr lang="nl-NL" b="0" dirty="0"/>
              <a:t>Waterdichtheid kelders</a:t>
            </a:r>
            <a:endParaRPr lang="nl-BE" b="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2DC217B-698E-F90F-F660-50DF7480CC8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9E8520F-13B7-9B6E-782D-351EE7F343D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87" b="3584"/>
          <a:stretch/>
        </p:blipFill>
        <p:spPr>
          <a:xfrm>
            <a:off x="313490" y="619348"/>
            <a:ext cx="362271" cy="290219"/>
          </a:xfrm>
          <a:prstGeom prst="rect">
            <a:avLst/>
          </a:prstGeom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A09617FF-54BB-7219-7EFE-BF6503EDF3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A65AED9-B421-9E1C-539B-F9B856AF891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9" y="990600"/>
            <a:ext cx="12185522" cy="586739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B25B311-E979-BC69-57D1-AD722FD082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3906" y="6428539"/>
            <a:ext cx="956756" cy="33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3786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08B49D-56AC-AB01-CF30-0D4658E47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3600" b="0" dirty="0">
                <a:solidFill>
                  <a:srgbClr val="196E8B"/>
                </a:solidFill>
                <a:latin typeface="Flanders Art Sans"/>
              </a:rPr>
              <a:t>Afkoppelen: wat, waarom en hoe?</a:t>
            </a:r>
          </a:p>
        </p:txBody>
      </p:sp>
      <p:pic>
        <p:nvPicPr>
          <p:cNvPr id="4" name="Regenwater afkoppelen-ALL">
            <a:hlinkClick r:id="" action="ppaction://media"/>
            <a:extLst>
              <a:ext uri="{FF2B5EF4-FFF2-40B4-BE49-F238E27FC236}">
                <a16:creationId xmlns:a16="http://schemas.microsoft.com/office/drawing/2014/main" id="{8ACA80EF-FB1B-A942-3C45-38CED86276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11663" y="1753456"/>
            <a:ext cx="7348756" cy="413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2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7477D-1A49-A0CA-8E11-632B20ADB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Afbeelding 50">
            <a:extLst>
              <a:ext uri="{FF2B5EF4-FFF2-40B4-BE49-F238E27FC236}">
                <a16:creationId xmlns:a16="http://schemas.microsoft.com/office/drawing/2014/main" id="{AD4B1214-13F3-05D8-B5EE-32784CF4B8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6952" y="0"/>
            <a:ext cx="457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5129530-FDFC-9D70-8686-89E37C8EB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l-BE" b="0" noProof="0" dirty="0"/>
              <a:t>Subsidie voor afkoppeling op privédomein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744ED21-BDA7-FAB1-F8A2-D9B3F0D337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A7A95B7-F9D7-6334-9EC0-E2DFB7E2A72A}"/>
              </a:ext>
            </a:extLst>
          </p:cNvPr>
          <p:cNvSpPr/>
          <p:nvPr/>
        </p:nvSpPr>
        <p:spPr>
          <a:xfrm>
            <a:off x="411480" y="1664208"/>
            <a:ext cx="7818120" cy="1005840"/>
          </a:xfrm>
          <a:prstGeom prst="roundRect">
            <a:avLst/>
          </a:prstGeom>
          <a:solidFill>
            <a:srgbClr val="E8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4709FE8A-901A-69C4-A94E-EC3A4DD3EC07}"/>
              </a:ext>
            </a:extLst>
          </p:cNvPr>
          <p:cNvSpPr txBox="1"/>
          <p:nvPr/>
        </p:nvSpPr>
        <p:spPr>
          <a:xfrm>
            <a:off x="658368" y="1856231"/>
            <a:ext cx="1828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3200" b="1" noProof="0" dirty="0">
                <a:solidFill>
                  <a:srgbClr val="053F7E"/>
                </a:solidFill>
                <a:latin typeface="Lucida Sans" panose="020B0602030504020204" pitchFamily="34" charset="0"/>
              </a:rPr>
              <a:t>50%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EBEA599C-1ECD-B124-A726-37E40522922C}"/>
              </a:ext>
            </a:extLst>
          </p:cNvPr>
          <p:cNvSpPr txBox="1"/>
          <p:nvPr/>
        </p:nvSpPr>
        <p:spPr>
          <a:xfrm>
            <a:off x="1993392" y="1856231"/>
            <a:ext cx="237744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300" b="0" noProof="0" dirty="0">
                <a:solidFill>
                  <a:srgbClr val="242F3A"/>
                </a:solidFill>
                <a:latin typeface="Lucida Sans" panose="020B0602030504020204" pitchFamily="34" charset="0"/>
              </a:rPr>
              <a:t>van de aanvaarde kosten
incl. btw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94CA7494-7EE5-15D0-50CD-3A16FAACD9E2}"/>
              </a:ext>
            </a:extLst>
          </p:cNvPr>
          <p:cNvSpPr txBox="1"/>
          <p:nvPr/>
        </p:nvSpPr>
        <p:spPr>
          <a:xfrm>
            <a:off x="4572000" y="1856231"/>
            <a:ext cx="109728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500" b="1" noProof="0" dirty="0">
                <a:solidFill>
                  <a:srgbClr val="053F7E"/>
                </a:solidFill>
                <a:latin typeface="Lucida Sans" panose="020B0602030504020204" pitchFamily="34" charset="0"/>
              </a:rPr>
              <a:t>MAX.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4AADB7BE-AF71-942F-4F56-BA6ED5E9D520}"/>
              </a:ext>
            </a:extLst>
          </p:cNvPr>
          <p:cNvSpPr txBox="1"/>
          <p:nvPr/>
        </p:nvSpPr>
        <p:spPr>
          <a:xfrm>
            <a:off x="5486400" y="1810512"/>
            <a:ext cx="214884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3100" b="1" noProof="0" dirty="0">
                <a:solidFill>
                  <a:srgbClr val="053F7E"/>
                </a:solidFill>
                <a:latin typeface="Lucida Sans" panose="020B0602030504020204" pitchFamily="34" charset="0"/>
              </a:rPr>
              <a:t>€ 1.500</a:t>
            </a:r>
          </a:p>
        </p:txBody>
      </p:sp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7B8E1A3E-C929-9842-1CC6-C0F0F00D9D66}"/>
              </a:ext>
            </a:extLst>
          </p:cNvPr>
          <p:cNvSpPr/>
          <p:nvPr/>
        </p:nvSpPr>
        <p:spPr>
          <a:xfrm>
            <a:off x="411480" y="2834640"/>
            <a:ext cx="2377440" cy="1965960"/>
          </a:xfrm>
          <a:prstGeom prst="roundRect">
            <a:avLst/>
          </a:prstGeom>
          <a:solidFill>
            <a:srgbClr val="EFF7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51D3D868-CF37-0FBC-F223-E43A7C2F9E5D}"/>
              </a:ext>
            </a:extLst>
          </p:cNvPr>
          <p:cNvSpPr txBox="1"/>
          <p:nvPr/>
        </p:nvSpPr>
        <p:spPr>
          <a:xfrm>
            <a:off x="621792" y="3063240"/>
            <a:ext cx="19202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600" b="1" noProof="0" dirty="0">
                <a:solidFill>
                  <a:srgbClr val="4A8B28"/>
                </a:solidFill>
                <a:latin typeface="Lucida Sans" panose="020B0602030504020204" pitchFamily="34" charset="0"/>
              </a:rPr>
              <a:t>VOOR WIE?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3840FC04-1590-C18C-4DDA-DCE33BB4C315}"/>
              </a:ext>
            </a:extLst>
          </p:cNvPr>
          <p:cNvSpPr txBox="1"/>
          <p:nvPr/>
        </p:nvSpPr>
        <p:spPr>
          <a:xfrm>
            <a:off x="621792" y="3529584"/>
            <a:ext cx="193852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b="0" noProof="0" dirty="0">
                <a:solidFill>
                  <a:srgbClr val="242F3A"/>
                </a:solidFill>
                <a:latin typeface="Lucida Sans" panose="020B0602030504020204" pitchFamily="34" charset="0"/>
              </a:rPr>
              <a:t>Eigenaars van gebouwen met een stedenbouwkundige vergunning vóór 1 oktober 1999.</a:t>
            </a:r>
          </a:p>
        </p:txBody>
      </p:sp>
      <p:sp>
        <p:nvSpPr>
          <p:cNvPr id="23" name="Rounded Rectangle 12">
            <a:extLst>
              <a:ext uri="{FF2B5EF4-FFF2-40B4-BE49-F238E27FC236}">
                <a16:creationId xmlns:a16="http://schemas.microsoft.com/office/drawing/2014/main" id="{273F4DD9-7EF7-82C3-6AF0-A9D886BFB772}"/>
              </a:ext>
            </a:extLst>
          </p:cNvPr>
          <p:cNvSpPr/>
          <p:nvPr/>
        </p:nvSpPr>
        <p:spPr>
          <a:xfrm>
            <a:off x="2926080" y="2834640"/>
            <a:ext cx="53035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7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1D3F6CC0-74D4-B6C4-77A1-237AD76D20CE}"/>
              </a:ext>
            </a:extLst>
          </p:cNvPr>
          <p:cNvSpPr txBox="1"/>
          <p:nvPr/>
        </p:nvSpPr>
        <p:spPr>
          <a:xfrm>
            <a:off x="3154680" y="3063240"/>
            <a:ext cx="21945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600" b="1" noProof="0" dirty="0">
                <a:solidFill>
                  <a:srgbClr val="4A8B28"/>
                </a:solidFill>
                <a:latin typeface="Lucida Sans" panose="020B0602030504020204" pitchFamily="34" charset="0"/>
              </a:rPr>
              <a:t>VOORWAARDEN</a:t>
            </a: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21BB30E6-9280-E1EF-B7CD-B0947A03B69F}"/>
              </a:ext>
            </a:extLst>
          </p:cNvPr>
          <p:cNvSpPr txBox="1"/>
          <p:nvPr/>
        </p:nvSpPr>
        <p:spPr>
          <a:xfrm>
            <a:off x="3154680" y="3493008"/>
            <a:ext cx="470916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300" b="0" noProof="0" dirty="0">
                <a:solidFill>
                  <a:srgbClr val="242F3A"/>
                </a:solidFill>
                <a:latin typeface="Lucida Sans" panose="020B0602030504020204" pitchFamily="34" charset="0"/>
              </a:rPr>
              <a:t>✓  Geldige facturen van werken en/of materialen
✓  Afkoppeling naar aanleiding van rioleringswerken in de voorliggende weg
✓  Uitvoering volgens het afkoppelingsplan
✓  Toestemming voor controle en opmeting</a:t>
            </a:r>
          </a:p>
          <a:p>
            <a:r>
              <a:rPr lang="nl-BE" sz="1300" dirty="0">
                <a:solidFill>
                  <a:srgbClr val="242F3A"/>
                </a:solidFill>
                <a:latin typeface="Lucida Sans" panose="020B0602030504020204" pitchFamily="34" charset="0"/>
              </a:rPr>
              <a:t>✓  Conforme keuring</a:t>
            </a:r>
            <a:endParaRPr lang="nl-BE" sz="1300" b="0" noProof="0" dirty="0">
              <a:solidFill>
                <a:srgbClr val="242F3A"/>
              </a:solidFill>
              <a:latin typeface="Lucida Sans" panose="020B0602030504020204" pitchFamily="34" charset="0"/>
            </a:endParaRPr>
          </a:p>
        </p:txBody>
      </p:sp>
      <p:sp>
        <p:nvSpPr>
          <p:cNvPr id="29" name="Rounded Rectangle 15">
            <a:extLst>
              <a:ext uri="{FF2B5EF4-FFF2-40B4-BE49-F238E27FC236}">
                <a16:creationId xmlns:a16="http://schemas.microsoft.com/office/drawing/2014/main" id="{1020F9F0-F584-4BB5-8787-8E13249A4E18}"/>
              </a:ext>
            </a:extLst>
          </p:cNvPr>
          <p:cNvSpPr/>
          <p:nvPr/>
        </p:nvSpPr>
        <p:spPr>
          <a:xfrm>
            <a:off x="411480" y="4983480"/>
            <a:ext cx="7818120" cy="566928"/>
          </a:xfrm>
          <a:prstGeom prst="roundRect">
            <a:avLst/>
          </a:prstGeom>
          <a:solidFill>
            <a:srgbClr val="EFF7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851C681C-CE21-FE72-9A0C-3A60C3863E7E}"/>
              </a:ext>
            </a:extLst>
          </p:cNvPr>
          <p:cNvSpPr txBox="1"/>
          <p:nvPr/>
        </p:nvSpPr>
        <p:spPr>
          <a:xfrm>
            <a:off x="658367" y="5129784"/>
            <a:ext cx="15924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b="1" noProof="0" dirty="0">
                <a:solidFill>
                  <a:srgbClr val="4A8B28"/>
                </a:solidFill>
                <a:latin typeface="Lucida Sans" panose="020B0602030504020204" pitchFamily="34" charset="0"/>
              </a:rPr>
              <a:t>✓ UITBETALING</a:t>
            </a:r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2ADE82DE-8400-9AE5-E491-D87FB8E4B73F}"/>
              </a:ext>
            </a:extLst>
          </p:cNvPr>
          <p:cNvSpPr txBox="1"/>
          <p:nvPr/>
        </p:nvSpPr>
        <p:spPr>
          <a:xfrm>
            <a:off x="2331720" y="5129784"/>
            <a:ext cx="58978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200" b="0" noProof="0" dirty="0">
                <a:solidFill>
                  <a:srgbClr val="242F3A"/>
                </a:solidFill>
                <a:latin typeface="Lucida Sans" panose="020B0602030504020204" pitchFamily="34" charset="0"/>
              </a:rPr>
              <a:t>Na goedkeuring van de uitgevoerde werken door Farys en conforme keuring</a:t>
            </a:r>
          </a:p>
        </p:txBody>
      </p:sp>
      <p:sp>
        <p:nvSpPr>
          <p:cNvPr id="35" name="Rounded Rectangle 18">
            <a:extLst>
              <a:ext uri="{FF2B5EF4-FFF2-40B4-BE49-F238E27FC236}">
                <a16:creationId xmlns:a16="http://schemas.microsoft.com/office/drawing/2014/main" id="{3E5720DD-7120-F33B-FF29-982138D5ADD9}"/>
              </a:ext>
            </a:extLst>
          </p:cNvPr>
          <p:cNvSpPr/>
          <p:nvPr/>
        </p:nvSpPr>
        <p:spPr>
          <a:xfrm>
            <a:off x="411480" y="5696712"/>
            <a:ext cx="7818120" cy="804672"/>
          </a:xfrm>
          <a:prstGeom prst="roundRect">
            <a:avLst/>
          </a:prstGeom>
          <a:solidFill>
            <a:srgbClr val="0E7D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37" name="TextBox 19">
            <a:extLst>
              <a:ext uri="{FF2B5EF4-FFF2-40B4-BE49-F238E27FC236}">
                <a16:creationId xmlns:a16="http://schemas.microsoft.com/office/drawing/2014/main" id="{793C4418-5927-EEB1-3182-0A97FB410DBA}"/>
              </a:ext>
            </a:extLst>
          </p:cNvPr>
          <p:cNvSpPr txBox="1"/>
          <p:nvPr/>
        </p:nvSpPr>
        <p:spPr>
          <a:xfrm>
            <a:off x="658368" y="5852160"/>
            <a:ext cx="2377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600" b="1" noProof="0" dirty="0">
                <a:solidFill>
                  <a:srgbClr val="FFFFFF"/>
                </a:solidFill>
                <a:latin typeface="Lucida Sans" panose="020B0602030504020204" pitchFamily="34" charset="0"/>
              </a:rPr>
              <a:t>SUBSIDIE AANVRAGEN?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721B7FED-6BC1-3AAC-2EFA-96066E7B562E}"/>
              </a:ext>
            </a:extLst>
          </p:cNvPr>
          <p:cNvSpPr txBox="1"/>
          <p:nvPr/>
        </p:nvSpPr>
        <p:spPr>
          <a:xfrm>
            <a:off x="2926080" y="5824728"/>
            <a:ext cx="493776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100" b="0" noProof="0" dirty="0">
                <a:solidFill>
                  <a:srgbClr val="FFFFFF"/>
                </a:solidFill>
                <a:latin typeface="Lucida Sans" panose="020B0602030504020204" pitchFamily="34" charset="0"/>
              </a:rPr>
              <a:t>Via het FARYS-webformulier:
“Aanvraag financiële tussenkomst afkoppelingswerken”</a:t>
            </a:r>
          </a:p>
        </p:txBody>
      </p:sp>
      <p:sp>
        <p:nvSpPr>
          <p:cNvPr id="45" name="TextBox 3">
            <a:extLst>
              <a:ext uri="{FF2B5EF4-FFF2-40B4-BE49-F238E27FC236}">
                <a16:creationId xmlns:a16="http://schemas.microsoft.com/office/drawing/2014/main" id="{83011E20-94D1-04EE-79E2-D3A833C5B341}"/>
              </a:ext>
            </a:extLst>
          </p:cNvPr>
          <p:cNvSpPr txBox="1"/>
          <p:nvPr/>
        </p:nvSpPr>
        <p:spPr>
          <a:xfrm>
            <a:off x="429768" y="1225296"/>
            <a:ext cx="80467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300" b="0" noProof="0" dirty="0">
                <a:solidFill>
                  <a:srgbClr val="242F3A"/>
                </a:solidFill>
                <a:latin typeface="Lucida Sans" panose="020B0602030504020204" pitchFamily="34" charset="0"/>
              </a:rPr>
              <a:t>Voor woningen met een stedenbouwkundige vergunning vóór 1 oktober 1999</a:t>
            </a:r>
          </a:p>
        </p:txBody>
      </p:sp>
      <p:sp>
        <p:nvSpPr>
          <p:cNvPr id="53" name="Ovaal 52">
            <a:extLst>
              <a:ext uri="{FF2B5EF4-FFF2-40B4-BE49-F238E27FC236}">
                <a16:creationId xmlns:a16="http://schemas.microsoft.com/office/drawing/2014/main" id="{F36128D4-2CAA-3199-E90D-45C29F3A9AC1}"/>
              </a:ext>
            </a:extLst>
          </p:cNvPr>
          <p:cNvSpPr/>
          <p:nvPr/>
        </p:nvSpPr>
        <p:spPr>
          <a:xfrm>
            <a:off x="11618512" y="611364"/>
            <a:ext cx="252000" cy="252000"/>
          </a:xfrm>
          <a:prstGeom prst="ellipse">
            <a:avLst/>
          </a:prstGeom>
          <a:noFill/>
          <a:ln>
            <a:solidFill>
              <a:srgbClr val="0069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5" name="Tijdelijke aanduiding voor dianummer 4">
            <a:extLst>
              <a:ext uri="{FF2B5EF4-FFF2-40B4-BE49-F238E27FC236}">
                <a16:creationId xmlns:a16="http://schemas.microsoft.com/office/drawing/2014/main" id="{595AFE77-D3D0-49F8-10D6-2C9EC04C8027}"/>
              </a:ext>
            </a:extLst>
          </p:cNvPr>
          <p:cNvSpPr txBox="1">
            <a:spLocks/>
          </p:cNvSpPr>
          <p:nvPr/>
        </p:nvSpPr>
        <p:spPr>
          <a:xfrm>
            <a:off x="11517568" y="545371"/>
            <a:ext cx="446987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800" kern="1200">
                <a:solidFill>
                  <a:srgbClr val="0069B4"/>
                </a:solidFill>
                <a:latin typeface="Lucida Sans" panose="020B06020305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060CE89-F4B4-4FD1-801C-DC5CE5283CC4}" type="slidenum">
              <a:rPr lang="nl-BE" smtClean="0">
                <a:solidFill>
                  <a:srgbClr val="0069B4"/>
                </a:solidFill>
              </a:rPr>
              <a:pPr algn="ctr"/>
              <a:t>21</a:t>
            </a:fld>
            <a:endParaRPr lang="nl-BE" dirty="0">
              <a:solidFill>
                <a:srgbClr val="0069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668119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28600"/>
            <a:ext cx="1771639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nl-BE" sz="2900" b="1" noProof="0" dirty="0">
                <a:solidFill>
                  <a:srgbClr val="084384"/>
                </a:solidFill>
                <a:latin typeface="Aptos"/>
              </a:rPr>
              <a:t>KEURING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749808"/>
            <a:ext cx="3657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nl-BE" sz="1900" b="1" noProof="0" dirty="0">
                <a:solidFill>
                  <a:srgbClr val="147EC4"/>
                </a:solidFill>
                <a:latin typeface="Aptos"/>
              </a:rPr>
              <a:t>Wie betaalt wat?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" y="1105022"/>
            <a:ext cx="3611880" cy="5176906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20040" y="1105022"/>
            <a:ext cx="3611880" cy="658368"/>
          </a:xfrm>
          <a:prstGeom prst="roundRect">
            <a:avLst/>
          </a:prstGeom>
          <a:solidFill>
            <a:srgbClr val="0843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3898" y="1251326"/>
            <a:ext cx="1624163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nl-BE" sz="1900" b="1" noProof="0" dirty="0">
                <a:solidFill>
                  <a:srgbClr val="FFFFFF"/>
                </a:solidFill>
                <a:latin typeface="Lucida Sans" panose="020B0602030504020204" pitchFamily="34" charset="0"/>
              </a:rPr>
              <a:t>VOOR 1999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33087" y="1105022"/>
            <a:ext cx="3611880" cy="5176906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33087" y="1105022"/>
            <a:ext cx="3611880" cy="658368"/>
          </a:xfrm>
          <a:prstGeom prst="roundRect">
            <a:avLst/>
          </a:prstGeom>
          <a:solidFill>
            <a:srgbClr val="147E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1237" y="1251326"/>
            <a:ext cx="2595582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nl-BE" sz="1900" b="1" noProof="0" dirty="0">
                <a:solidFill>
                  <a:srgbClr val="FFFFFF"/>
                </a:solidFill>
                <a:latin typeface="Lucida Sans" panose="020B0602030504020204" pitchFamily="34" charset="0"/>
              </a:rPr>
              <a:t>2000 – 01/07/2011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25067" y="1105021"/>
            <a:ext cx="3611880" cy="5169089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946136" y="1105022"/>
            <a:ext cx="3611880" cy="658368"/>
          </a:xfrm>
          <a:prstGeom prst="roundRect">
            <a:avLst/>
          </a:prstGeom>
          <a:solidFill>
            <a:srgbClr val="33AE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81911" y="1251326"/>
            <a:ext cx="2140330" cy="3847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nl-BE" sz="1900" b="1" noProof="0" dirty="0">
                <a:solidFill>
                  <a:srgbClr val="FFFFFF"/>
                </a:solidFill>
                <a:latin typeface="Lucida Sans" panose="020B0602030504020204" pitchFamily="34" charset="0"/>
              </a:rPr>
              <a:t>NA 01/07/2011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1788355"/>
            <a:ext cx="1731564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nl-BE" sz="1700" b="1" noProof="0" dirty="0">
                <a:solidFill>
                  <a:srgbClr val="084384"/>
                </a:solidFill>
                <a:latin typeface="Lucida Sans" panose="020B0602030504020204" pitchFamily="34" charset="0"/>
              </a:rPr>
              <a:t>AFKOPPELING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2181547"/>
            <a:ext cx="322783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b="0" noProof="0" dirty="0">
                <a:solidFill>
                  <a:srgbClr val="084384"/>
                </a:solidFill>
                <a:latin typeface="Lucida Sans" panose="020B0602030504020204" pitchFamily="34" charset="0"/>
              </a:rPr>
              <a:t>✓</a:t>
            </a:r>
            <a:r>
              <a:rPr lang="nl-BE" sz="14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 Gescheiden riolering was nog niet verplicht via de bouwvergunning.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3095947"/>
            <a:ext cx="2926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dirty="0">
                <a:solidFill>
                  <a:srgbClr val="084384"/>
                </a:solidFill>
                <a:latin typeface="Lucida Sans" panose="020B0602030504020204" pitchFamily="34" charset="0"/>
              </a:rPr>
              <a:t>✓</a:t>
            </a:r>
            <a:r>
              <a:rPr lang="nl-BE" sz="14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 </a:t>
            </a:r>
            <a:r>
              <a:rPr lang="nl-NL" sz="14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Openbare afkoppeling: ten laste van rioolbeheerder</a:t>
            </a:r>
            <a:endParaRPr lang="nl-BE" sz="1400" b="0" noProof="0" dirty="0">
              <a:solidFill>
                <a:srgbClr val="232D37"/>
              </a:solidFill>
              <a:latin typeface="Lucida Sans" panose="020B0602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3984" y="3805312"/>
            <a:ext cx="1184940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nl-BE" sz="1700" b="1" noProof="0" dirty="0">
                <a:solidFill>
                  <a:srgbClr val="5B912C"/>
                </a:solidFill>
                <a:latin typeface="Lucida Sans" panose="020B0602030504020204" pitchFamily="34" charset="0"/>
              </a:rPr>
              <a:t>KEURING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35458"/>
            <a:ext cx="2926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b="0" noProof="0" dirty="0">
                <a:solidFill>
                  <a:srgbClr val="D6E5AF"/>
                </a:solidFill>
                <a:latin typeface="Lucida Sans" panose="020B0602030504020204" pitchFamily="34" charset="0"/>
              </a:rPr>
              <a:t>✓</a:t>
            </a:r>
            <a:r>
              <a:rPr lang="nl-BE" sz="14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 Basiskeuring ten laste van de rioolbeheerder.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70832" y="1788355"/>
            <a:ext cx="1731564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nl-BE" sz="1700" b="1" noProof="0" dirty="0">
                <a:solidFill>
                  <a:srgbClr val="084384"/>
                </a:solidFill>
                <a:latin typeface="Lucida Sans" panose="020B0602030504020204" pitchFamily="34" charset="0"/>
              </a:rPr>
              <a:t>AFKOPPELING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70832" y="2181547"/>
            <a:ext cx="317296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dirty="0">
                <a:solidFill>
                  <a:srgbClr val="084384"/>
                </a:solidFill>
                <a:latin typeface="Lucida Sans" panose="020B0602030504020204" pitchFamily="34" charset="0"/>
              </a:rPr>
              <a:t>✓</a:t>
            </a:r>
            <a:r>
              <a:rPr lang="nl-BE" sz="14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 Gescheiden riolering was verplicht volgens de bouwvergunning.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70831" y="3095949"/>
            <a:ext cx="31729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dirty="0">
                <a:solidFill>
                  <a:srgbClr val="084384"/>
                </a:solidFill>
                <a:latin typeface="Lucida Sans" panose="020B0602030504020204" pitchFamily="34" charset="0"/>
              </a:rPr>
              <a:t>✓  </a:t>
            </a:r>
            <a:r>
              <a:rPr lang="nl-BE" sz="14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Afkoppeling is ten laste van de eigenaar.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70832" y="3805313"/>
            <a:ext cx="1184940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nl-BE" sz="1700" b="1" noProof="0" dirty="0">
                <a:solidFill>
                  <a:srgbClr val="5B912C"/>
                </a:solidFill>
                <a:latin typeface="Lucida Sans" panose="020B0602030504020204" pitchFamily="34" charset="0"/>
              </a:rPr>
              <a:t>KEURING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70831" y="4189361"/>
            <a:ext cx="3374135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dirty="0">
                <a:solidFill>
                  <a:srgbClr val="D6E5AF"/>
                </a:solidFill>
                <a:latin typeface="Lucida Sans" panose="020B0602030504020204" pitchFamily="34" charset="0"/>
              </a:rPr>
              <a:t>✓ </a:t>
            </a:r>
            <a:r>
              <a:rPr lang="nl-BE" sz="13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Keuring was toen nog niet verplicht.
</a:t>
            </a:r>
            <a:r>
              <a:rPr lang="nl-BE" sz="1400" dirty="0">
                <a:solidFill>
                  <a:srgbClr val="D6E5AF"/>
                </a:solidFill>
                <a:latin typeface="Lucida Sans" panose="020B0602030504020204" pitchFamily="34" charset="0"/>
              </a:rPr>
              <a:t>✓</a:t>
            </a:r>
            <a:r>
              <a:rPr lang="nl-BE" sz="13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 Keuring ten laste van de rioolbeheerder.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70832" y="4994033"/>
            <a:ext cx="31729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200" b="0" noProof="0" dirty="0">
                <a:solidFill>
                  <a:srgbClr val="FF0000"/>
                </a:solidFill>
                <a:latin typeface="Lucida Sans" panose="020B0602030504020204" pitchFamily="34" charset="0"/>
              </a:rPr>
              <a:t>!</a:t>
            </a:r>
            <a:r>
              <a:rPr lang="nl-BE" sz="12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 Niet-conforme keuring? Aanpassing + herkeuring ten laste van de eigenaar.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83879" y="1788355"/>
            <a:ext cx="1731564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nl-BE" sz="1700" b="1" noProof="0" dirty="0">
                <a:solidFill>
                  <a:srgbClr val="084384"/>
                </a:solidFill>
                <a:latin typeface="Lucida Sans" panose="020B0602030504020204" pitchFamily="34" charset="0"/>
              </a:rPr>
              <a:t>AFKOPPELING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78" y="2181547"/>
            <a:ext cx="32369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dirty="0">
                <a:solidFill>
                  <a:srgbClr val="084384"/>
                </a:solidFill>
                <a:latin typeface="Lucida Sans" panose="020B0602030504020204" pitchFamily="34" charset="0"/>
              </a:rPr>
              <a:t>✓</a:t>
            </a:r>
            <a:r>
              <a:rPr lang="nl-BE" sz="14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 Gescheiden riolering is verplicht volgens de bouwvergunning.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83879" y="3095947"/>
            <a:ext cx="31669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dirty="0">
                <a:solidFill>
                  <a:srgbClr val="084384"/>
                </a:solidFill>
                <a:latin typeface="Lucida Sans" panose="020B0602030504020204" pitchFamily="34" charset="0"/>
              </a:rPr>
              <a:t>✓</a:t>
            </a:r>
            <a:r>
              <a:rPr lang="nl-BE" sz="14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 Afkoppeling is ten laste van de eigenaar.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83879" y="3805313"/>
            <a:ext cx="1184940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nl-BE" sz="1700" b="1" noProof="0" dirty="0">
                <a:solidFill>
                  <a:srgbClr val="5B912C"/>
                </a:solidFill>
                <a:latin typeface="Lucida Sans" panose="020B0602030504020204" pitchFamily="34" charset="0"/>
              </a:rPr>
              <a:t>KEURING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83879" y="4189361"/>
            <a:ext cx="323697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400" dirty="0">
                <a:solidFill>
                  <a:srgbClr val="D6E5AF"/>
                </a:solidFill>
                <a:latin typeface="Lucida Sans" panose="020B0602030504020204" pitchFamily="34" charset="0"/>
              </a:rPr>
              <a:t>✓ </a:t>
            </a:r>
            <a:r>
              <a:rPr lang="nl-BE" sz="13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Keuring wordt aangevraagd door de eigenaar.
</a:t>
            </a:r>
            <a:r>
              <a:rPr lang="nl-BE" sz="1400" dirty="0">
                <a:solidFill>
                  <a:srgbClr val="D6E5AF"/>
                </a:solidFill>
                <a:latin typeface="Lucida Sans" panose="020B0602030504020204" pitchFamily="34" charset="0"/>
              </a:rPr>
              <a:t>✓ </a:t>
            </a:r>
            <a:r>
              <a:rPr lang="nl-BE" sz="1300" b="0" noProof="0" dirty="0">
                <a:solidFill>
                  <a:srgbClr val="232D37"/>
                </a:solidFill>
                <a:latin typeface="Lucida Sans" panose="020B0602030504020204" pitchFamily="34" charset="0"/>
              </a:rPr>
              <a:t> Keuring ten laste van de eigenaar.</a:t>
            </a:r>
          </a:p>
          <a:p>
            <a:r>
              <a:rPr lang="nl-BE" sz="1400" dirty="0">
                <a:solidFill>
                  <a:srgbClr val="D6E5AF"/>
                </a:solidFill>
                <a:latin typeface="Lucida Sans" panose="020B0602030504020204" pitchFamily="34" charset="0"/>
              </a:rPr>
              <a:t>✓ </a:t>
            </a:r>
            <a:r>
              <a:rPr lang="nl-BE" sz="1300" dirty="0">
                <a:solidFill>
                  <a:srgbClr val="232D37"/>
                </a:solidFill>
                <a:latin typeface="Lucida Sans" panose="020B0602030504020204" pitchFamily="34" charset="0"/>
              </a:rPr>
              <a:t> Attest is 5 jaar geldig.</a:t>
            </a:r>
          </a:p>
          <a:p>
            <a:pPr algn="l"/>
            <a:endParaRPr lang="nl-BE" sz="1300" b="0" noProof="0" dirty="0">
              <a:solidFill>
                <a:srgbClr val="232D37"/>
              </a:solidFill>
              <a:latin typeface="Lucida Sans" panose="020B0602030504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83879" y="5268352"/>
            <a:ext cx="31669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1300" b="1" noProof="0" dirty="0">
                <a:solidFill>
                  <a:srgbClr val="5B912C"/>
                </a:solidFill>
                <a:latin typeface="Lucida Sans" panose="020B0602030504020204" pitchFamily="34" charset="0"/>
              </a:rPr>
              <a:t>✓  Gratis 1ste keuring voor attesten ouder dan 5 jaar.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20040" y="6382512"/>
            <a:ext cx="11548872" cy="475488"/>
          </a:xfrm>
          <a:prstGeom prst="roundRect">
            <a:avLst/>
          </a:prstGeom>
          <a:solidFill>
            <a:srgbClr val="E8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noProof="0" dirty="0">
              <a:latin typeface="Lucida Sans" panose="020B0602030504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2920" y="6446520"/>
            <a:ext cx="494718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nl-BE" sz="900" b="0" noProof="0" dirty="0">
                <a:solidFill>
                  <a:srgbClr val="084384"/>
                </a:solidFill>
                <a:latin typeface="Lucida Sans" panose="020B0602030504020204" pitchFamily="34" charset="0"/>
              </a:rPr>
              <a:t>De regels zijn afhankelijk van het bouwjaar of de verbouwingsdatum van uw woning.</a:t>
            </a:r>
          </a:p>
          <a:p>
            <a:pPr algn="l"/>
            <a:r>
              <a:rPr lang="nl-BE" sz="900" dirty="0">
                <a:solidFill>
                  <a:srgbClr val="084384"/>
                </a:solidFill>
                <a:latin typeface="Lucida Sans" panose="020B0602030504020204" pitchFamily="34" charset="0"/>
              </a:rPr>
              <a:t>Twijfelt u? Neem contact op met </a:t>
            </a:r>
            <a:r>
              <a:rPr lang="nl-BE" sz="900" b="1" dirty="0">
                <a:solidFill>
                  <a:srgbClr val="084384"/>
                </a:solidFill>
                <a:latin typeface="Lucida Sans" panose="020B0602030504020204" pitchFamily="34" charset="0"/>
              </a:rPr>
              <a:t>FARYS</a:t>
            </a:r>
            <a:r>
              <a:rPr lang="nl-BE" sz="900" dirty="0">
                <a:solidFill>
                  <a:srgbClr val="084384"/>
                </a:solidFill>
                <a:latin typeface="Lucida Sans" panose="020B0602030504020204" pitchFamily="34" charset="0"/>
              </a:rPr>
              <a:t>.</a:t>
            </a:r>
            <a:endParaRPr lang="nl-BE" sz="900" b="0" noProof="0" dirty="0">
              <a:solidFill>
                <a:srgbClr val="084384"/>
              </a:solidFill>
              <a:latin typeface="Lucida Sans" panose="020B0602030504020204" pitchFamily="34" charset="0"/>
            </a:endParaRPr>
          </a:p>
        </p:txBody>
      </p:sp>
      <p:pic>
        <p:nvPicPr>
          <p:cNvPr id="38" name="Afbeelding 37">
            <a:extLst>
              <a:ext uri="{FF2B5EF4-FFF2-40B4-BE49-F238E27FC236}">
                <a16:creationId xmlns:a16="http://schemas.microsoft.com/office/drawing/2014/main" id="{BA9A592C-52BE-ACAA-C0E4-A7B92104FC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72491" y="6452229"/>
            <a:ext cx="956756" cy="336053"/>
          </a:xfrm>
          <a:prstGeom prst="rect">
            <a:avLst/>
          </a:prstGeom>
        </p:spPr>
      </p:pic>
      <p:pic>
        <p:nvPicPr>
          <p:cNvPr id="40" name="Afbeelding 39">
            <a:extLst>
              <a:ext uri="{FF2B5EF4-FFF2-40B4-BE49-F238E27FC236}">
                <a16:creationId xmlns:a16="http://schemas.microsoft.com/office/drawing/2014/main" id="{D4E3FA6F-57C2-D3EE-FCBA-749C63D977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67" y="1133259"/>
            <a:ext cx="600456" cy="600456"/>
          </a:xfrm>
          <a:prstGeom prst="rect">
            <a:avLst/>
          </a:prstGeom>
        </p:spPr>
      </p:pic>
      <p:pic>
        <p:nvPicPr>
          <p:cNvPr id="42" name="Afbeelding 41">
            <a:extLst>
              <a:ext uri="{FF2B5EF4-FFF2-40B4-BE49-F238E27FC236}">
                <a16:creationId xmlns:a16="http://schemas.microsoft.com/office/drawing/2014/main" id="{76E01A7C-BBD1-06F5-B40C-BFF6EC15C89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2117" y="1126201"/>
            <a:ext cx="600456" cy="600456"/>
          </a:xfrm>
          <a:prstGeom prst="rect">
            <a:avLst/>
          </a:prstGeom>
        </p:spPr>
      </p:pic>
      <p:pic>
        <p:nvPicPr>
          <p:cNvPr id="44" name="Afbeelding 43">
            <a:extLst>
              <a:ext uri="{FF2B5EF4-FFF2-40B4-BE49-F238E27FC236}">
                <a16:creationId xmlns:a16="http://schemas.microsoft.com/office/drawing/2014/main" id="{09B0F62F-A774-AEE1-E848-674B32B6D98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1044" y="1119364"/>
            <a:ext cx="600456" cy="60045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B2463-D8E2-CEA3-2119-3FEBC229B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5F5399-4D02-F221-062A-6AFA9605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248" y="488505"/>
            <a:ext cx="10515600" cy="832079"/>
          </a:xfrm>
        </p:spPr>
        <p:txBody>
          <a:bodyPr anchor="ctr">
            <a:normAutofit/>
          </a:bodyPr>
          <a:lstStyle/>
          <a:p>
            <a:r>
              <a:rPr lang="nl-NL" b="0" dirty="0"/>
              <a:t>Aandachtspunten</a:t>
            </a:r>
            <a:endParaRPr lang="nl-BE" b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006B394-4F41-9B5B-5433-62D58E75CC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65635" y="1496177"/>
            <a:ext cx="4977365" cy="4779962"/>
          </a:xfrm>
        </p:spPr>
        <p:txBody>
          <a:bodyPr>
            <a:normAutofit fontScale="77500" lnSpcReduction="20000"/>
          </a:bodyPr>
          <a:lstStyle/>
          <a:p>
            <a:r>
              <a:rPr lang="nl-NL" sz="1600" dirty="0">
                <a:solidFill>
                  <a:srgbClr val="FF0000"/>
                </a:solidFill>
                <a:latin typeface="Calibri" pitchFamily="34" charset="0"/>
              </a:rPr>
              <a:t>Nieuwe aansluiting van nutsleidingen </a:t>
            </a:r>
            <a:r>
              <a:rPr lang="nl-NL" sz="1600" dirty="0">
                <a:solidFill>
                  <a:srgbClr val="003376"/>
                </a:solidFill>
                <a:latin typeface="Calibri" pitchFamily="34" charset="0"/>
              </a:rPr>
              <a:t>best nu aanvragen!</a:t>
            </a:r>
          </a:p>
          <a:p>
            <a:endParaRPr lang="nl-NL" sz="1600" dirty="0">
              <a:solidFill>
                <a:srgbClr val="003376"/>
              </a:solidFill>
              <a:latin typeface="Calibri" pitchFamily="34" charset="0"/>
            </a:endParaRPr>
          </a:p>
          <a:p>
            <a:r>
              <a:rPr lang="nl-NL" sz="1600" b="0" dirty="0">
                <a:solidFill>
                  <a:srgbClr val="0069B4"/>
                </a:solidFill>
              </a:rPr>
              <a:t>Herstel in nieuw aangelegde wegenis:</a:t>
            </a:r>
          </a:p>
          <a:p>
            <a:r>
              <a:rPr lang="nl-NL" sz="1600" b="0" dirty="0">
                <a:solidFill>
                  <a:srgbClr val="0069B4"/>
                </a:solidFill>
              </a:rPr>
              <a:t>Kan nooit in dezelfde staat worden hersteld</a:t>
            </a:r>
          </a:p>
          <a:p>
            <a:r>
              <a:rPr lang="nl-NL" sz="1600" b="0" dirty="0">
                <a:solidFill>
                  <a:srgbClr val="0069B4"/>
                </a:solidFill>
              </a:rPr>
              <a:t>Zorgt voor extra hinder en extra kosten</a:t>
            </a:r>
          </a:p>
          <a:p>
            <a:endParaRPr lang="nl-NL" sz="1600" dirty="0">
              <a:solidFill>
                <a:srgbClr val="003376"/>
              </a:solidFill>
              <a:latin typeface="Calibri" pitchFamily="34" charset="0"/>
            </a:endParaRPr>
          </a:p>
          <a:p>
            <a:r>
              <a:rPr lang="nl-NL" sz="1600" dirty="0">
                <a:solidFill>
                  <a:srgbClr val="0069B4"/>
                </a:solidFill>
                <a:latin typeface="Calibri" pitchFamily="34" charset="0"/>
              </a:rPr>
              <a:t>Hoe?</a:t>
            </a:r>
          </a:p>
          <a:p>
            <a:r>
              <a:rPr lang="nl-NL" sz="1600" dirty="0">
                <a:solidFill>
                  <a:srgbClr val="0069B4"/>
                </a:solidFill>
                <a:latin typeface="Calibri" pitchFamily="34" charset="0"/>
              </a:rPr>
              <a:t>- Fluvius: </a:t>
            </a:r>
            <a:r>
              <a:rPr lang="nl-NL" sz="1600" u="sng" dirty="0">
                <a:solidFill>
                  <a:srgbClr val="0069B4"/>
                </a:solidFill>
                <a:latin typeface="Calibri" pitchFamily="34" charset="0"/>
              </a:rPr>
              <a:t>Gas – Elektriciteit: </a:t>
            </a:r>
          </a:p>
          <a:p>
            <a:r>
              <a:rPr lang="nl-NL" sz="1600" dirty="0">
                <a:solidFill>
                  <a:srgbClr val="0069B4"/>
                </a:solidFill>
                <a:latin typeface="Calibri" pitchFamily="34" charset="0"/>
              </a:rPr>
              <a:t>  078/ 35 35 34 - </a:t>
            </a:r>
            <a:r>
              <a:rPr lang="nl-NL" sz="1600" dirty="0">
                <a:solidFill>
                  <a:srgbClr val="0069B4"/>
                </a:solidFill>
                <a:latin typeface="Calibri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www.fluvius.be</a:t>
            </a:r>
            <a:endParaRPr lang="nl-NL" sz="1600" dirty="0">
              <a:solidFill>
                <a:srgbClr val="0069B4"/>
              </a:solidFill>
              <a:latin typeface="Calibri" pitchFamily="34" charset="0"/>
            </a:endParaRPr>
          </a:p>
          <a:p>
            <a:r>
              <a:rPr lang="nl-NL" sz="1600" dirty="0">
                <a:solidFill>
                  <a:srgbClr val="0069B4"/>
                </a:solidFill>
                <a:latin typeface="Calibri" pitchFamily="34" charset="0"/>
              </a:rPr>
              <a:t>- Farys: </a:t>
            </a:r>
            <a:r>
              <a:rPr lang="nl-NL" sz="1600" u="sng" dirty="0">
                <a:solidFill>
                  <a:srgbClr val="0069B4"/>
                </a:solidFill>
                <a:latin typeface="Calibri" pitchFamily="34" charset="0"/>
              </a:rPr>
              <a:t>Drinkwater: </a:t>
            </a:r>
          </a:p>
          <a:p>
            <a:r>
              <a:rPr lang="nl-NL" sz="1600" dirty="0">
                <a:solidFill>
                  <a:srgbClr val="0069B4"/>
                </a:solidFill>
                <a:latin typeface="Calibri" pitchFamily="34" charset="0"/>
              </a:rPr>
              <a:t>  078/35 35 99 - </a:t>
            </a:r>
            <a:r>
              <a:rPr lang="nl-NL" sz="1600" dirty="0">
                <a:solidFill>
                  <a:srgbClr val="0069B4"/>
                </a:solidFill>
                <a:latin typeface="Calibri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www.farys.be</a:t>
            </a:r>
            <a:endParaRPr lang="nl-NL" sz="1600" dirty="0">
              <a:solidFill>
                <a:srgbClr val="0069B4"/>
              </a:solidFill>
              <a:latin typeface="Calibri" pitchFamily="34" charset="0"/>
            </a:endParaRPr>
          </a:p>
          <a:p>
            <a:r>
              <a:rPr lang="nl-NL" sz="1600" dirty="0">
                <a:solidFill>
                  <a:srgbClr val="0069B4"/>
                </a:solidFill>
                <a:latin typeface="Calibri" pitchFamily="34" charset="0"/>
              </a:rPr>
              <a:t>- Proximus:</a:t>
            </a:r>
            <a:endParaRPr lang="nl-NL" sz="1600" u="sng" dirty="0">
              <a:solidFill>
                <a:srgbClr val="0069B4"/>
              </a:solidFill>
              <a:latin typeface="Calibri" pitchFamily="34" charset="0"/>
            </a:endParaRPr>
          </a:p>
          <a:p>
            <a:r>
              <a:rPr lang="nl-NL" sz="1600" dirty="0">
                <a:solidFill>
                  <a:srgbClr val="0069B4"/>
                </a:solidFill>
                <a:latin typeface="Calibri" pitchFamily="34" charset="0"/>
              </a:rPr>
              <a:t>  0800/14 551 - </a:t>
            </a:r>
            <a:r>
              <a:rPr lang="nl-NL" sz="1600" dirty="0">
                <a:solidFill>
                  <a:srgbClr val="0069B4"/>
                </a:solidFill>
                <a:latin typeface="Calibri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www.proximus.be</a:t>
            </a:r>
            <a:endParaRPr lang="nl-NL" sz="1600" dirty="0">
              <a:solidFill>
                <a:srgbClr val="0069B4"/>
              </a:solidFill>
              <a:latin typeface="Calibri" pitchFamily="34" charset="0"/>
            </a:endParaRPr>
          </a:p>
          <a:p>
            <a:r>
              <a:rPr lang="nl-NL" sz="1600" dirty="0">
                <a:solidFill>
                  <a:srgbClr val="0069B4"/>
                </a:solidFill>
                <a:latin typeface="Calibri" pitchFamily="34" charset="0"/>
              </a:rPr>
              <a:t>- Telenet:</a:t>
            </a:r>
          </a:p>
          <a:p>
            <a:r>
              <a:rPr lang="en-US" sz="1600" dirty="0">
                <a:solidFill>
                  <a:srgbClr val="0069B4"/>
                </a:solidFill>
                <a:latin typeface="Calibri" pitchFamily="34" charset="0"/>
              </a:rPr>
              <a:t>   015</a:t>
            </a:r>
            <a:r>
              <a:rPr lang="en-US" sz="1600" b="1" dirty="0">
                <a:solidFill>
                  <a:srgbClr val="0069B4"/>
                </a:solidFill>
              </a:rPr>
              <a:t> </a:t>
            </a:r>
            <a:r>
              <a:rPr lang="en-US" sz="1600" dirty="0">
                <a:solidFill>
                  <a:srgbClr val="0069B4"/>
                </a:solidFill>
                <a:latin typeface="Calibri" pitchFamily="34" charset="0"/>
              </a:rPr>
              <a:t>66</a:t>
            </a:r>
            <a:r>
              <a:rPr lang="en-US" sz="1600" b="1" dirty="0">
                <a:solidFill>
                  <a:srgbClr val="0069B4"/>
                </a:solidFill>
              </a:rPr>
              <a:t> </a:t>
            </a:r>
            <a:r>
              <a:rPr lang="en-US" sz="1600" dirty="0">
                <a:solidFill>
                  <a:srgbClr val="0069B4"/>
                </a:solidFill>
                <a:latin typeface="Calibri" pitchFamily="34" charset="0"/>
              </a:rPr>
              <a:t>66</a:t>
            </a:r>
            <a:r>
              <a:rPr lang="en-US" sz="1600" b="1" dirty="0">
                <a:solidFill>
                  <a:srgbClr val="0069B4"/>
                </a:solidFill>
              </a:rPr>
              <a:t> </a:t>
            </a:r>
            <a:r>
              <a:rPr lang="en-US" sz="1600" dirty="0">
                <a:solidFill>
                  <a:srgbClr val="0069B4"/>
                </a:solidFill>
                <a:latin typeface="Calibri" pitchFamily="34" charset="0"/>
              </a:rPr>
              <a:t>66 – </a:t>
            </a:r>
            <a:r>
              <a:rPr lang="en-US" sz="1600" dirty="0">
                <a:solidFill>
                  <a:srgbClr val="0069B4"/>
                </a:solidFill>
                <a:latin typeface="Calibri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www.telenet.be</a:t>
            </a:r>
            <a:endParaRPr lang="en-US" sz="1600" dirty="0">
              <a:solidFill>
                <a:srgbClr val="0069B4"/>
              </a:solidFill>
              <a:latin typeface="Calibri" pitchFamily="34" charset="0"/>
            </a:endParaRPr>
          </a:p>
          <a:p>
            <a:r>
              <a:rPr lang="en-US" sz="1600" dirty="0">
                <a:solidFill>
                  <a:srgbClr val="0069B4"/>
                </a:solidFill>
                <a:latin typeface="Calibri" pitchFamily="34" charset="0"/>
              </a:rPr>
              <a:t>- Fiberklaar:</a:t>
            </a:r>
          </a:p>
          <a:p>
            <a:r>
              <a:rPr lang="nl-BE" sz="1600" dirty="0">
                <a:solidFill>
                  <a:srgbClr val="0069B4"/>
                </a:solidFill>
                <a:latin typeface="Calibri" pitchFamily="34" charset="0"/>
              </a:rPr>
              <a:t>   078/31 99 87 – </a:t>
            </a:r>
            <a:r>
              <a:rPr lang="nl-BE" sz="1600" u="sng" dirty="0">
                <a:solidFill>
                  <a:srgbClr val="0069B4"/>
                </a:solidFill>
                <a:latin typeface="Calibri" pitchFamily="34" charset="0"/>
              </a:rPr>
              <a:t>www.fiberklaar.be</a:t>
            </a:r>
            <a:endParaRPr lang="en-US" sz="1600" dirty="0">
              <a:solidFill>
                <a:srgbClr val="0069B4"/>
              </a:solidFill>
              <a:latin typeface="Calibri" pitchFamily="34" charset="0"/>
            </a:endParaRPr>
          </a:p>
          <a:p>
            <a:r>
              <a:rPr lang="en-US" sz="1600" dirty="0">
                <a:solidFill>
                  <a:srgbClr val="0069B4"/>
                </a:solidFill>
                <a:latin typeface="Calibri" pitchFamily="34" charset="0"/>
              </a:rPr>
              <a:t>   </a:t>
            </a:r>
          </a:p>
        </p:txBody>
      </p:sp>
      <p:pic>
        <p:nvPicPr>
          <p:cNvPr id="5" name="Afbeelding 4" descr="Afbeelding met Verkeersbord, teken&#10;&#10;Door AI gegenereerde inhoud is mogelijk onjuist.">
            <a:extLst>
              <a:ext uri="{FF2B5EF4-FFF2-40B4-BE49-F238E27FC236}">
                <a16:creationId xmlns:a16="http://schemas.microsoft.com/office/drawing/2014/main" id="{4FB03024-3B20-A39C-78BA-36052BD1011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78276">
            <a:off x="10658479" y="4248612"/>
            <a:ext cx="1396915" cy="1396915"/>
          </a:xfrm>
          <a:prstGeom prst="rect">
            <a:avLst/>
          </a:prstGeom>
        </p:spPr>
      </p:pic>
      <p:pic>
        <p:nvPicPr>
          <p:cNvPr id="7" name="Afbeelding 6" descr="Afbeelding met buitenshuis, tekst, hemel, wolk&#10;&#10;Door AI gegenereerde inhoud is mogelijk onjuist.">
            <a:extLst>
              <a:ext uri="{FF2B5EF4-FFF2-40B4-BE49-F238E27FC236}">
                <a16:creationId xmlns:a16="http://schemas.microsoft.com/office/drawing/2014/main" id="{FEFE6CF6-7601-ECBA-B28A-39B1B9B504A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680000" cy="690345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32C4BFD-7878-AEA7-959D-41B6FD39DB5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38AF28F7-8E55-FC32-9DE3-1F956B50C2E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87" b="3584"/>
          <a:stretch/>
        </p:blipFill>
        <p:spPr>
          <a:xfrm>
            <a:off x="5503364" y="759434"/>
            <a:ext cx="362271" cy="29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61667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4A04D-34C7-54AF-96EE-2D2CE9848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Mobiliteit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D57111B-B685-6F36-D0C4-616618EE8F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880" y="1036933"/>
            <a:ext cx="6153232" cy="418530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7206BC8-4780-BD8B-534D-1400AACD3B9C}"/>
              </a:ext>
            </a:extLst>
          </p:cNvPr>
          <p:cNvSpPr txBox="1"/>
          <p:nvPr/>
        </p:nvSpPr>
        <p:spPr>
          <a:xfrm>
            <a:off x="7162800" y="1036933"/>
            <a:ext cx="42263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/>
              <a:t>Verkeerscirculatie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Geen wachtrij op N8 om </a:t>
            </a:r>
            <a:r>
              <a:rPr lang="nl-BE" dirty="0" err="1"/>
              <a:t>Haeyershoek</a:t>
            </a:r>
            <a:r>
              <a:rPr lang="nl-BE" dirty="0"/>
              <a:t> in te rijden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Bereikbaarheid </a:t>
            </a:r>
            <a:r>
              <a:rPr lang="nl-BE" dirty="0" err="1"/>
              <a:t>Gauwinkel</a:t>
            </a:r>
            <a:r>
              <a:rPr lang="nl-BE" dirty="0"/>
              <a:t> voor brandweer (kan niet via </a:t>
            </a:r>
            <a:r>
              <a:rPr lang="nl-BE" dirty="0" err="1"/>
              <a:t>Riebeke</a:t>
            </a:r>
            <a:r>
              <a:rPr lang="nl-BE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Sluikverkeer vermijden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Vermijden trajectcontrole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Ruimte creëren voor officiële parkings</a:t>
            </a:r>
            <a:endParaRPr lang="en-BE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7263063-7EF3-6B06-C0B3-56EBD5A9CC87}"/>
              </a:ext>
            </a:extLst>
          </p:cNvPr>
          <p:cNvSpPr txBox="1"/>
          <p:nvPr/>
        </p:nvSpPr>
        <p:spPr>
          <a:xfrm>
            <a:off x="7162800" y="4071171"/>
            <a:ext cx="4226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/>
              <a:t>Parkeren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Langsparkeren: 10 + 12 (</a:t>
            </a:r>
            <a:r>
              <a:rPr lang="nl-BE" dirty="0" err="1"/>
              <a:t>thv</a:t>
            </a:r>
            <a:r>
              <a:rPr lang="nl-BE" dirty="0"/>
              <a:t> opritten)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Clusterparking: 17 plaatsen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Laadpalen: 2 voorzieningen</a:t>
            </a:r>
          </a:p>
        </p:txBody>
      </p:sp>
    </p:spTree>
    <p:extLst>
      <p:ext uri="{BB962C8B-B14F-4D97-AF65-F5344CB8AC3E}">
        <p14:creationId xmlns:p14="http://schemas.microsoft.com/office/powerpoint/2010/main" val="63022194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DA85F-75D9-7790-DA46-DF2DD4BF2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DF72A-8ABD-4F80-BA2D-A8CB7A9F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Aanleg van een nieuwe wegenis (</a:t>
            </a:r>
            <a:r>
              <a:rPr lang="nl-BE" dirty="0" err="1"/>
              <a:t>Haeyershoek</a:t>
            </a:r>
            <a:r>
              <a:rPr lang="nl-BE" dirty="0"/>
              <a:t>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707DB1D-60BF-70FF-A452-EEA6A96C6F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" y="1096278"/>
            <a:ext cx="10160000" cy="543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9820"/>
      </p:ext>
    </p:extLst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9D765-D424-E470-7F82-64945296D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CE3DD-269B-A188-C7D8-3E002CB94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/>
              <a:t>Aanleg van een nieuwe wegenis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5D34C2-D11C-2B8B-D5A1-4E58A24161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3678" y="1162568"/>
            <a:ext cx="7427441" cy="4779962"/>
          </a:xfrm>
        </p:spPr>
        <p:txBody>
          <a:bodyPr>
            <a:normAutofit/>
          </a:bodyPr>
          <a:lstStyle/>
          <a:p>
            <a:pPr lvl="1"/>
            <a:r>
              <a:rPr lang="nl-BE" b="0" dirty="0" err="1">
                <a:solidFill>
                  <a:srgbClr val="0069B4"/>
                </a:solidFill>
              </a:rPr>
              <a:t>Haeyershoek</a:t>
            </a:r>
            <a:r>
              <a:rPr lang="nl-BE" b="0" dirty="0">
                <a:solidFill>
                  <a:srgbClr val="0069B4"/>
                </a:solidFill>
              </a:rPr>
              <a:t>: nieuwe asfalt, voetpaden en waar mogelijk parkings</a:t>
            </a:r>
          </a:p>
          <a:p>
            <a:pPr marL="576000" lvl="2" indent="0">
              <a:buNone/>
            </a:pP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5907458-7E87-2282-6C47-D18BD295A4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370" y="1694585"/>
            <a:ext cx="9777307" cy="40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8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E6BBB-FDD7-AE85-5D1E-528B5CF5C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PROFIEL van de nieuwe wegenis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E15E352-23ED-9B01-FB6F-A1FB93A56E9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943" y="1831757"/>
            <a:ext cx="9160034" cy="38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4122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7B86-83FB-F66B-C125-063A25C4E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1D4FA6-5746-3FA3-6C88-55C39A1F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Haeyershoek</a:t>
            </a:r>
            <a:r>
              <a:rPr lang="nl-BE" dirty="0"/>
              <a:t> huidige toestand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B9355DF-5968-4E11-8075-CDCA90A226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9680" y="1064260"/>
            <a:ext cx="7152640" cy="536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80631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BFD83-BA3C-E2F5-E150-A948B8F6C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9332B7-D446-151E-D76F-C817A169D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Haeyershoek</a:t>
            </a:r>
            <a:r>
              <a:rPr lang="nl-BE" dirty="0"/>
              <a:t> nieuwe toestand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5D1FC1B-FEEE-A025-793B-D8C560FD9E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3465" y="1069340"/>
            <a:ext cx="7054427" cy="529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517608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D367D-709B-ACA4-B345-F93C0C37D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625C6A-4BD8-C90F-A86F-D705AF7D7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Haeyershoek</a:t>
            </a:r>
            <a:r>
              <a:rPr lang="nl-BE" dirty="0"/>
              <a:t> huidige toestand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3FD454B-D13A-1EA3-6CC1-F29BE050CD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950" y="1033181"/>
            <a:ext cx="7242100" cy="543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71298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C3FEC-7FFA-9209-C30B-AD87DC188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3C19CE-FBED-76DA-3717-508056F5B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Haeyershoek</a:t>
            </a:r>
            <a:r>
              <a:rPr lang="nl-BE" dirty="0"/>
              <a:t> nieuwe toestand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4DD4DA4-A7E2-79D6-764B-3349E33F8E6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258" y="1060075"/>
            <a:ext cx="7297271" cy="547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73318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F9D9C-42C0-C0FA-D778-22E71BF16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044FBA-D0DD-F7B1-921F-5458C1458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Haeyershoek</a:t>
            </a:r>
            <a:r>
              <a:rPr lang="nl-BE" dirty="0"/>
              <a:t> huidige toestand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8B221C6-116E-5C2C-E650-F85E83C1BD7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0812" y="1074727"/>
            <a:ext cx="7270376" cy="545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57855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3D01C-C1ED-FC88-1249-534CA20FA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4E726A-FBF8-7827-0FB4-C08B49554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Haeyershoek</a:t>
            </a:r>
            <a:r>
              <a:rPr lang="nl-BE" dirty="0"/>
              <a:t> nieuwe toestand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FC3AB54-141B-41DF-C53D-84D137DA39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761" y="992241"/>
            <a:ext cx="7259223" cy="544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162391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63535-D1BA-1C60-5E13-B30B6A552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1C7B755-E98B-491D-F1DF-9E16BAC510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8154" y="1162568"/>
            <a:ext cx="7725023" cy="543088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29A2425-EC9A-579F-7A3C-E954F3631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/>
              <a:t>Aanleg van een nieuwe wegenis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A2D1755-4CC4-8F95-AAE3-13153EA94D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3678" y="1162568"/>
            <a:ext cx="7427441" cy="4779962"/>
          </a:xfrm>
        </p:spPr>
        <p:txBody>
          <a:bodyPr>
            <a:normAutofit/>
          </a:bodyPr>
          <a:lstStyle/>
          <a:p>
            <a:pPr lvl="1"/>
            <a:r>
              <a:rPr lang="nl-BE" b="0" dirty="0" err="1">
                <a:solidFill>
                  <a:srgbClr val="0069B4"/>
                </a:solidFill>
              </a:rPr>
              <a:t>Diggieweg</a:t>
            </a:r>
            <a:r>
              <a:rPr lang="nl-BE" b="0" dirty="0">
                <a:solidFill>
                  <a:srgbClr val="0069B4"/>
                </a:solidFill>
              </a:rPr>
              <a:t>: nieuwe asfalt</a:t>
            </a:r>
            <a:endParaRPr lang="nl-BE" dirty="0">
              <a:solidFill>
                <a:srgbClr val="0069B4"/>
              </a:solidFill>
            </a:endParaRPr>
          </a:p>
          <a:p>
            <a:pPr lvl="1"/>
            <a:r>
              <a:rPr lang="nl-BE" dirty="0" err="1">
                <a:solidFill>
                  <a:srgbClr val="0069B4"/>
                </a:solidFill>
              </a:rPr>
              <a:t>Leizemooie</a:t>
            </a:r>
            <a:r>
              <a:rPr lang="nl-BE" dirty="0">
                <a:solidFill>
                  <a:srgbClr val="0069B4"/>
                </a:solidFill>
              </a:rPr>
              <a:t>: betonverharding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03712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6FB43-6FB8-2F7C-20D7-8CD3B2812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B25A8-3878-EA73-E249-5F3A7C91E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PROFIEL van de nieuwe wegenis (</a:t>
            </a:r>
            <a:r>
              <a:rPr lang="nl-BE" dirty="0" err="1"/>
              <a:t>Diggieweg</a:t>
            </a:r>
            <a:r>
              <a:rPr lang="nl-BE" dirty="0"/>
              <a:t>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77D93BC-715C-FA67-52B3-845C18D3C0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4984" y="1405714"/>
            <a:ext cx="9602032" cy="404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83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4482B-1BB2-94AF-027A-E0CBF3A2F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DAE63-F8DB-CED8-24D4-27A188252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PROFIEL van de nieuwe wegenis (</a:t>
            </a:r>
            <a:r>
              <a:rPr lang="nl-BE" dirty="0" err="1"/>
              <a:t>Leizemooie</a:t>
            </a:r>
            <a:r>
              <a:rPr lang="nl-BE" dirty="0"/>
              <a:t>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862643D-4148-19B5-EFE7-3F60BCCC29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1916" y="1673719"/>
            <a:ext cx="7408515" cy="395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95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75D4D-8B05-0299-BF39-B745D89D0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AFCB46-338E-63EB-C51D-352B1864A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Diggieweg</a:t>
            </a:r>
            <a:r>
              <a:rPr lang="nl-BE" dirty="0"/>
              <a:t> huidige toestand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EC96A08-D4C9-01EB-9ED6-0D8FE21E88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809451" y="1854411"/>
            <a:ext cx="5718387" cy="428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06781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42643-5E39-0068-895C-07C938E56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4042C4-EDCC-B53C-2356-B861FDA64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Diggieweg</a:t>
            </a:r>
            <a:r>
              <a:rPr lang="nl-BE" dirty="0"/>
              <a:t> nieuwe toestand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878DB9D-3856-6345-EB72-74BB8356F5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0" y="955040"/>
            <a:ext cx="4427220" cy="590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26167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5D4A4-1709-DD52-4B6B-3545FED44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buitenshuis, boom, voertuig, trein&#10;&#10;Door AI gegenereerde inhoud is mogelijk onjuist.">
            <a:extLst>
              <a:ext uri="{FF2B5EF4-FFF2-40B4-BE49-F238E27FC236}">
                <a16:creationId xmlns:a16="http://schemas.microsoft.com/office/drawing/2014/main" id="{0F9F183C-E9DE-5F07-3332-0453EE96AD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91250" y="866042"/>
            <a:ext cx="6858000" cy="51435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BAE1BF9-4933-A5DB-B54A-36231D3E5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Infomoment vóór start werken</a:t>
            </a:r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6CF0084-7787-F874-11F1-98C38C67E2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A199EFC2-8A09-9E12-592F-40D0DEF9F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2562" y="1434878"/>
            <a:ext cx="6585938" cy="4779962"/>
          </a:xfrm>
        </p:spPr>
        <p:txBody>
          <a:bodyPr>
            <a:norm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BE" b="1" dirty="0">
                <a:solidFill>
                  <a:srgbClr val="0069B4"/>
                </a:solidFill>
              </a:rPr>
              <a:t>Omgevingsvergunning:</a:t>
            </a:r>
            <a:r>
              <a:rPr lang="nl-BE" dirty="0">
                <a:solidFill>
                  <a:srgbClr val="0069B4"/>
                </a:solidFill>
              </a:rPr>
              <a:t> voorjaar 2027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BE" dirty="0">
                <a:solidFill>
                  <a:srgbClr val="0069B4"/>
                </a:solidFill>
              </a:rPr>
              <a:t>Afkoppelingsbezoek: najaar 2026 (</a:t>
            </a:r>
            <a:r>
              <a:rPr lang="nl-BE" dirty="0" err="1">
                <a:solidFill>
                  <a:srgbClr val="0069B4"/>
                </a:solidFill>
              </a:rPr>
              <a:t>ism</a:t>
            </a:r>
            <a:r>
              <a:rPr lang="nl-BE" dirty="0">
                <a:solidFill>
                  <a:srgbClr val="0069B4"/>
                </a:solidFill>
              </a:rPr>
              <a:t> </a:t>
            </a:r>
            <a:r>
              <a:rPr lang="en-GB" dirty="0">
                <a:solidFill>
                  <a:srgbClr val="0069B4"/>
                </a:solidFill>
              </a:rPr>
              <a:t>bureau </a:t>
            </a:r>
            <a:r>
              <a:rPr lang="en-GB" dirty="0" err="1">
                <a:solidFill>
                  <a:srgbClr val="0069B4"/>
                </a:solidFill>
              </a:rPr>
              <a:t>notermans</a:t>
            </a:r>
            <a:r>
              <a:rPr lang="en-GB" dirty="0">
                <a:solidFill>
                  <a:srgbClr val="0069B4"/>
                </a:solidFill>
              </a:rPr>
              <a:t>) </a:t>
            </a:r>
            <a:endParaRPr lang="nl-BE" dirty="0">
              <a:solidFill>
                <a:srgbClr val="0069B4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NL" b="0" dirty="0">
                <a:solidFill>
                  <a:srgbClr val="0069B4"/>
                </a:solidFill>
              </a:rPr>
              <a:t>Meer info volgt tijdens </a:t>
            </a:r>
            <a:r>
              <a:rPr lang="nl-NL" b="1" dirty="0">
                <a:solidFill>
                  <a:srgbClr val="0069B4"/>
                </a:solidFill>
              </a:rPr>
              <a:t>infomoment 2</a:t>
            </a:r>
            <a:r>
              <a:rPr lang="nl-NL" dirty="0">
                <a:solidFill>
                  <a:srgbClr val="0069B4"/>
                </a:solidFill>
              </a:rPr>
              <a:t> met aannemer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69B4"/>
                </a:solidFill>
              </a:rPr>
              <a:t>Fasering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0069B4"/>
                </a:solidFill>
              </a:rPr>
              <a:t>Huisvuilophaling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nl-NL" sz="1400" b="0" dirty="0">
                <a:solidFill>
                  <a:srgbClr val="0069B4"/>
                </a:solidFill>
              </a:rPr>
              <a:t>Hinder tijdens werken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rgbClr val="0069B4"/>
                </a:solidFill>
              </a:rPr>
              <a:t>Start werken</a:t>
            </a:r>
            <a:r>
              <a:rPr lang="nl-NL" dirty="0">
                <a:solidFill>
                  <a:srgbClr val="0069B4"/>
                </a:solidFill>
              </a:rPr>
              <a:t>: prognose voorjaar 2028</a:t>
            </a:r>
            <a:endParaRPr lang="nl-NL" b="0" dirty="0">
              <a:solidFill>
                <a:srgbClr val="0069B4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nl-NL" b="0" dirty="0">
              <a:solidFill>
                <a:srgbClr val="0069B4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nl-BE" b="0" dirty="0">
              <a:solidFill>
                <a:srgbClr val="0069B4"/>
              </a:solidFill>
            </a:endParaRPr>
          </a:p>
          <a:p>
            <a:pPr marL="576000" lvl="2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9154600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C8B70C2E-A68C-263E-8B53-7E48BE28CA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A96D8C5-5C60-F650-5205-F0CDC6C5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Lucida Sans"/>
              </a:rPr>
              <a:t>Stel gerust nu al uw vragen!</a:t>
            </a:r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1778E5D-E88E-565E-41A4-FADB030B5B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81506" y="6276139"/>
            <a:ext cx="956756" cy="33605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0029AD3-A33B-BD67-9414-4C09A3F58B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13735" y="6399964"/>
            <a:ext cx="956756" cy="336053"/>
          </a:xfrm>
          <a:prstGeom prst="rect">
            <a:avLst/>
          </a:prstGeom>
        </p:spPr>
      </p:pic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17857FB5-F6CF-3F20-F7AF-A991E18B1D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8762" y="1396778"/>
            <a:ext cx="6585938" cy="832079"/>
          </a:xfrm>
        </p:spPr>
        <p:txBody>
          <a:bodyPr>
            <a:normAutofit/>
          </a:bodyPr>
          <a:lstStyle/>
          <a:p>
            <a:pPr lvl="1" algn="ctr"/>
            <a:r>
              <a:rPr lang="nl-NL">
                <a:solidFill>
                  <a:srgbClr val="0069B4"/>
                </a:solidFill>
              </a:rPr>
              <a:t>Hartelijk bedankt voor uw aandacht.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nl-NL" b="0">
              <a:solidFill>
                <a:srgbClr val="0069B4"/>
              </a:solidFill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nl-BE" b="0">
              <a:solidFill>
                <a:srgbClr val="0069B4"/>
              </a:solidFill>
            </a:endParaRPr>
          </a:p>
          <a:p>
            <a:pPr marL="576000" lvl="2" indent="0">
              <a:buNone/>
            </a:pPr>
            <a:endParaRPr lang="nl-BE"/>
          </a:p>
        </p:txBody>
      </p:sp>
      <p:pic>
        <p:nvPicPr>
          <p:cNvPr id="3" name="Afbeelding 747795763" descr="Goegebeur Studieburo">
            <a:extLst>
              <a:ext uri="{FF2B5EF4-FFF2-40B4-BE49-F238E27FC236}">
                <a16:creationId xmlns:a16="http://schemas.microsoft.com/office/drawing/2014/main" id="{2D16CF34-5A77-2731-7CFE-FC79A74F2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0182" y="6215565"/>
            <a:ext cx="1714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 descr="Over Brakel | Gemeente Brakel">
            <a:extLst>
              <a:ext uri="{FF2B5EF4-FFF2-40B4-BE49-F238E27FC236}">
                <a16:creationId xmlns:a16="http://schemas.microsoft.com/office/drawing/2014/main" id="{777D65FF-3D76-529B-E402-D9F07C6BCDA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8920" y="6197144"/>
            <a:ext cx="1301262" cy="59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4212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Kantoorthema">
  <a:themeElements>
    <a:clrScheme name="Gavere">
      <a:dk1>
        <a:sysClr val="windowText" lastClr="000000"/>
      </a:dk1>
      <a:lt1>
        <a:sysClr val="window" lastClr="FFFFFF"/>
      </a:lt1>
      <a:dk2>
        <a:srgbClr val="007367"/>
      </a:dk2>
      <a:lt2>
        <a:srgbClr val="9AD0E0"/>
      </a:lt2>
      <a:accent1>
        <a:srgbClr val="F796AC"/>
      </a:accent1>
      <a:accent2>
        <a:srgbClr val="F06322"/>
      </a:accent2>
      <a:accent3>
        <a:srgbClr val="75388D"/>
      </a:accent3>
      <a:accent4>
        <a:srgbClr val="007367"/>
      </a:accent4>
      <a:accent5>
        <a:srgbClr val="9AD0E0"/>
      </a:accent5>
      <a:accent6>
        <a:srgbClr val="F796AC"/>
      </a:accent6>
      <a:hlink>
        <a:srgbClr val="000000"/>
      </a:hlink>
      <a:folHlink>
        <a:srgbClr val="000000"/>
      </a:folHlink>
    </a:clrScheme>
    <a:fontScheme name="Gave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1528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Gavere_Powerpoint_Sjabloon_v2.potx" id="{BDADBFD6-0723-42D9-81CF-0C0B82EB6899}" vid="{8EE7CDA9-3345-469D-BBD1-15D48ACFB834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1371</Words>
  <Application>Microsoft Office PowerPoint</Application>
  <PresentationFormat>Breedbeeld</PresentationFormat>
  <Paragraphs>216</Paragraphs>
  <Slides>40</Slides>
  <Notes>24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40</vt:i4>
      </vt:variant>
    </vt:vector>
  </HeadingPairs>
  <TitlesOfParts>
    <vt:vector size="49" baseType="lpstr">
      <vt:lpstr>Aptos</vt:lpstr>
      <vt:lpstr>Aptos Display</vt:lpstr>
      <vt:lpstr>Arial</vt:lpstr>
      <vt:lpstr>Calibri</vt:lpstr>
      <vt:lpstr>Flanders Art Sans</vt:lpstr>
      <vt:lpstr>Lucida Sans</vt:lpstr>
      <vt:lpstr>Wingdings</vt:lpstr>
      <vt:lpstr>Kantoorthema</vt:lpstr>
      <vt:lpstr>1_Kantoorthema</vt:lpstr>
      <vt:lpstr>Rioleringswerken in Haeyershoek – Diggieweg te Brakel       </vt:lpstr>
      <vt:lpstr>PowerPoint-presentatie</vt:lpstr>
      <vt:lpstr>Situering project</vt:lpstr>
      <vt:lpstr>Waarom zijn deze werken nodig?</vt:lpstr>
      <vt:lpstr>Wat zijn scheiden en afkoppelen?</vt:lpstr>
      <vt:lpstr>Aanleg van een RWA- en een DWA-leiding (Haeyershoek)</vt:lpstr>
      <vt:lpstr>Aanleg van een RWA- en een DWA-leiding</vt:lpstr>
      <vt:lpstr>Aanleg van een RWA- en een DWA-leiding</vt:lpstr>
      <vt:lpstr>Aanleg van een RWA- en een DWA-leiding (Haeyershoek)</vt:lpstr>
      <vt:lpstr>Aanleg van een RWA- en een DWA-leiding</vt:lpstr>
      <vt:lpstr>Wie is Farys?</vt:lpstr>
      <vt:lpstr>Waarom deze werken?</vt:lpstr>
      <vt:lpstr>PowerPoint-presentatie</vt:lpstr>
      <vt:lpstr>Gratis afkoppelingsadvies </vt:lpstr>
      <vt:lpstr>Gratis afkoppelingsadvies </vt:lpstr>
      <vt:lpstr>Aansluitplicht</vt:lpstr>
      <vt:lpstr>Wanneer afkoppelen?</vt:lpstr>
      <vt:lpstr>Belangrijk om te weten</vt:lpstr>
      <vt:lpstr>Waterdichtheid kelders</vt:lpstr>
      <vt:lpstr>Afkoppelen: wat, waarom en hoe?</vt:lpstr>
      <vt:lpstr>Subsidie voor afkoppeling op privédomein</vt:lpstr>
      <vt:lpstr>PowerPoint-presentatie</vt:lpstr>
      <vt:lpstr>Aandachtspunten</vt:lpstr>
      <vt:lpstr>Mobiliteit </vt:lpstr>
      <vt:lpstr>Aanleg van een nieuwe wegenis (Haeyershoek)</vt:lpstr>
      <vt:lpstr>Aanleg van een nieuwe wegenis</vt:lpstr>
      <vt:lpstr>PROFIEL van de nieuwe wegenis</vt:lpstr>
      <vt:lpstr>Haeyershoek huidige toestand</vt:lpstr>
      <vt:lpstr>Haeyershoek nieuwe toestand</vt:lpstr>
      <vt:lpstr>Haeyershoek huidige toestand</vt:lpstr>
      <vt:lpstr>Haeyershoek nieuwe toestand</vt:lpstr>
      <vt:lpstr>Haeyershoek huidige toestand</vt:lpstr>
      <vt:lpstr>Haeyershoek nieuwe toestand</vt:lpstr>
      <vt:lpstr>Aanleg van een nieuwe wegenis</vt:lpstr>
      <vt:lpstr>PROFIEL van de nieuwe wegenis (Diggieweg)</vt:lpstr>
      <vt:lpstr>PROFIEL van de nieuwe wegenis (Leizemooie)</vt:lpstr>
      <vt:lpstr>Diggieweg huidige toestand</vt:lpstr>
      <vt:lpstr>Diggieweg nieuwe toestand</vt:lpstr>
      <vt:lpstr>Infomoment vóór start werken</vt:lpstr>
      <vt:lpstr>Stel gerust nu al uw vragen!</vt:lpstr>
    </vt:vector>
  </TitlesOfParts>
  <Company>FARYS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Pieter Martens</dc:creator>
  <cp:lastModifiedBy>Ricky De Frère</cp:lastModifiedBy>
  <cp:revision>70</cp:revision>
  <dcterms:created xsi:type="dcterms:W3CDTF">2024-08-23T09:00:27Z</dcterms:created>
  <dcterms:modified xsi:type="dcterms:W3CDTF">2026-09-18T08:37:08Z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ccount">
    <vt:lpwstr>Sacha Van Der Eedt</vt:lpwstr>
  </property>
  <property fmtid="{D5CDD505-2E9C-101B-9397-08002B2CF9AE}" pid="3" name="Actuele fase planningstool">
    <vt:lpwstr>Voorontwerp</vt:lpwstr>
  </property>
  <property fmtid="{D5CDD505-2E9C-101B-9397-08002B2CF9AE}" pid="4" name="Geplande einddatum">
    <vt:lpwstr>10/04/2027</vt:lpwstr>
  </property>
  <property fmtid="{D5CDD505-2E9C-101B-9397-08002B2CF9AE}" pid="5" name="Geplande startdatum">
    <vt:lpwstr>04/08/2026</vt:lpwstr>
  </property>
  <property fmtid="{D5CDD505-2E9C-101B-9397-08002B2CF9AE}" pid="6" name="Hoofdaannemer">
    <vt:lpwstr/>
  </property>
  <property fmtid="{D5CDD505-2E9C-101B-9397-08002B2CF9AE}" pid="7" name="Profitcenter ID">
    <vt:lpwstr>0000926700</vt:lpwstr>
  </property>
  <property fmtid="{D5CDD505-2E9C-101B-9397-08002B2CF9AE}" pid="8" name="Profitcenter omschrijving">
    <vt:lpwstr>Zottegem</vt:lpwstr>
  </property>
  <property fmtid="{D5CDD505-2E9C-101B-9397-08002B2CF9AE}" pid="9" name="Projectnaam">
    <vt:lpwstr>Vierwegenstraat</vt:lpwstr>
  </property>
  <property fmtid="{D5CDD505-2E9C-101B-9397-08002B2CF9AE}" pid="10" name="Projectnummer">
    <vt:lpwstr>DOM-267/20/002-Z</vt:lpwstr>
  </property>
  <property fmtid="{D5CDD505-2E9C-101B-9397-08002B2CF9AE}" pid="11" name="Projecttype">
    <vt:lpwstr>ZIZUI</vt:lpwstr>
  </property>
  <property fmtid="{D5CDD505-2E9C-101B-9397-08002B2CF9AE}" pid="12" name="Projectverantwoordelijke">
    <vt:lpwstr>Sacha Van Der Eedt</vt:lpwstr>
  </property>
  <property fmtid="{D5CDD505-2E9C-101B-9397-08002B2CF9AE}" pid="13" name="Status">
    <vt:lpwstr>Project VRIJ</vt:lpwstr>
  </property>
</Properties>
</file>